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116"/>
  </p:notesMasterIdLst>
  <p:sldIdLst>
    <p:sldId id="256" r:id="rId4"/>
    <p:sldId id="289" r:id="rId5"/>
    <p:sldId id="275" r:id="rId6"/>
    <p:sldId id="276" r:id="rId7"/>
    <p:sldId id="280" r:id="rId8"/>
    <p:sldId id="323" r:id="rId9"/>
    <p:sldId id="322" r:id="rId10"/>
    <p:sldId id="432" r:id="rId11"/>
    <p:sldId id="433" r:id="rId12"/>
    <p:sldId id="281" r:id="rId13"/>
    <p:sldId id="325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10" r:id="rId23"/>
    <p:sldId id="346" r:id="rId24"/>
    <p:sldId id="340" r:id="rId25"/>
    <p:sldId id="341" r:id="rId26"/>
    <p:sldId id="347" r:id="rId27"/>
    <p:sldId id="345" r:id="rId28"/>
    <p:sldId id="355" r:id="rId29"/>
    <p:sldId id="348" r:id="rId30"/>
    <p:sldId id="351" r:id="rId31"/>
    <p:sldId id="352" r:id="rId32"/>
    <p:sldId id="354" r:id="rId33"/>
    <p:sldId id="357" r:id="rId34"/>
    <p:sldId id="356" r:id="rId35"/>
    <p:sldId id="358" r:id="rId36"/>
    <p:sldId id="359" r:id="rId37"/>
    <p:sldId id="365" r:id="rId38"/>
    <p:sldId id="367" r:id="rId39"/>
    <p:sldId id="366" r:id="rId40"/>
    <p:sldId id="361" r:id="rId41"/>
    <p:sldId id="362" r:id="rId42"/>
    <p:sldId id="360" r:id="rId43"/>
    <p:sldId id="378" r:id="rId44"/>
    <p:sldId id="383" r:id="rId45"/>
    <p:sldId id="379" r:id="rId46"/>
    <p:sldId id="380" r:id="rId47"/>
    <p:sldId id="381" r:id="rId48"/>
    <p:sldId id="382" r:id="rId49"/>
    <p:sldId id="385" r:id="rId50"/>
    <p:sldId id="386" r:id="rId51"/>
    <p:sldId id="368" r:id="rId52"/>
    <p:sldId id="369" r:id="rId53"/>
    <p:sldId id="371" r:id="rId54"/>
    <p:sldId id="372" r:id="rId55"/>
    <p:sldId id="373" r:id="rId56"/>
    <p:sldId id="389" r:id="rId57"/>
    <p:sldId id="393" r:id="rId58"/>
    <p:sldId id="423" r:id="rId59"/>
    <p:sldId id="425" r:id="rId60"/>
    <p:sldId id="424" r:id="rId61"/>
    <p:sldId id="426" r:id="rId62"/>
    <p:sldId id="430" r:id="rId63"/>
    <p:sldId id="428" r:id="rId64"/>
    <p:sldId id="429" r:id="rId65"/>
    <p:sldId id="431" r:id="rId66"/>
    <p:sldId id="395" r:id="rId67"/>
    <p:sldId id="392" r:id="rId68"/>
    <p:sldId id="434" r:id="rId69"/>
    <p:sldId id="435" r:id="rId70"/>
    <p:sldId id="436" r:id="rId71"/>
    <p:sldId id="437" r:id="rId72"/>
    <p:sldId id="438" r:id="rId73"/>
    <p:sldId id="439" r:id="rId74"/>
    <p:sldId id="394" r:id="rId75"/>
    <p:sldId id="440" r:id="rId76"/>
    <p:sldId id="442" r:id="rId77"/>
    <p:sldId id="441" r:id="rId78"/>
    <p:sldId id="397" r:id="rId79"/>
    <p:sldId id="445" r:id="rId80"/>
    <p:sldId id="446" r:id="rId81"/>
    <p:sldId id="447" r:id="rId82"/>
    <p:sldId id="448" r:id="rId83"/>
    <p:sldId id="390" r:id="rId84"/>
    <p:sldId id="391" r:id="rId85"/>
    <p:sldId id="450" r:id="rId86"/>
    <p:sldId id="451" r:id="rId87"/>
    <p:sldId id="449" r:id="rId88"/>
    <p:sldId id="444" r:id="rId89"/>
    <p:sldId id="396" r:id="rId90"/>
    <p:sldId id="398" r:id="rId91"/>
    <p:sldId id="404" r:id="rId92"/>
    <p:sldId id="413" r:id="rId93"/>
    <p:sldId id="414" r:id="rId94"/>
    <p:sldId id="415" r:id="rId95"/>
    <p:sldId id="412" r:id="rId96"/>
    <p:sldId id="401" r:id="rId97"/>
    <p:sldId id="402" r:id="rId98"/>
    <p:sldId id="403" r:id="rId99"/>
    <p:sldId id="405" r:id="rId100"/>
    <p:sldId id="399" r:id="rId101"/>
    <p:sldId id="406" r:id="rId102"/>
    <p:sldId id="407" r:id="rId103"/>
    <p:sldId id="408" r:id="rId104"/>
    <p:sldId id="400" r:id="rId105"/>
    <p:sldId id="410" r:id="rId106"/>
    <p:sldId id="411" r:id="rId107"/>
    <p:sldId id="409" r:id="rId108"/>
    <p:sldId id="416" r:id="rId109"/>
    <p:sldId id="418" r:id="rId110"/>
    <p:sldId id="417" r:id="rId111"/>
    <p:sldId id="419" r:id="rId112"/>
    <p:sldId id="420" r:id="rId113"/>
    <p:sldId id="421" r:id="rId114"/>
    <p:sldId id="422" r:id="rId1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569292B-B929-4914-A6C3-BDC25601CCAF}">
          <p14:sldIdLst>
            <p14:sldId id="256"/>
          </p14:sldIdLst>
        </p14:section>
        <p14:section name="本日の予定" id="{BD55118C-3B1B-4EB7-9984-B0F90EC6AF34}">
          <p14:sldIdLst>
            <p14:sldId id="289"/>
            <p14:sldId id="275"/>
            <p14:sldId id="276"/>
            <p14:sldId id="280"/>
            <p14:sldId id="323"/>
            <p14:sldId id="322"/>
          </p14:sldIdLst>
        </p14:section>
        <p14:section name="前回のFB" id="{E4C652C5-0222-45FE-9020-7BAA2C7BEB0B}">
          <p14:sldIdLst>
            <p14:sldId id="432"/>
            <p14:sldId id="433"/>
          </p14:sldIdLst>
        </p14:section>
        <p14:section name="復習" id="{A09AE72C-BA21-4069-9369-1244172D967F}">
          <p14:sldIdLst>
            <p14:sldId id="281"/>
            <p14:sldId id="325"/>
            <p14:sldId id="326"/>
            <p14:sldId id="327"/>
            <p14:sldId id="328"/>
            <p14:sldId id="329"/>
            <p14:sldId id="332"/>
            <p14:sldId id="333"/>
            <p14:sldId id="338"/>
            <p14:sldId id="334"/>
            <p14:sldId id="310"/>
            <p14:sldId id="346"/>
            <p14:sldId id="340"/>
            <p14:sldId id="341"/>
            <p14:sldId id="347"/>
            <p14:sldId id="345"/>
            <p14:sldId id="355"/>
            <p14:sldId id="348"/>
            <p14:sldId id="351"/>
            <p14:sldId id="352"/>
            <p14:sldId id="354"/>
            <p14:sldId id="357"/>
            <p14:sldId id="356"/>
            <p14:sldId id="358"/>
            <p14:sldId id="359"/>
            <p14:sldId id="365"/>
            <p14:sldId id="367"/>
            <p14:sldId id="366"/>
            <p14:sldId id="361"/>
            <p14:sldId id="362"/>
            <p14:sldId id="360"/>
            <p14:sldId id="378"/>
            <p14:sldId id="383"/>
            <p14:sldId id="379"/>
            <p14:sldId id="380"/>
            <p14:sldId id="381"/>
            <p14:sldId id="382"/>
            <p14:sldId id="385"/>
            <p14:sldId id="386"/>
            <p14:sldId id="368"/>
            <p14:sldId id="369"/>
            <p14:sldId id="371"/>
            <p14:sldId id="372"/>
            <p14:sldId id="373"/>
          </p14:sldIdLst>
        </p14:section>
        <p14:section name="Linuxコンソール" id="{4A5240CC-AAE6-4A3E-9B2B-5759B08BAAD3}">
          <p14:sldIdLst>
            <p14:sldId id="389"/>
            <p14:sldId id="393"/>
            <p14:sldId id="423"/>
            <p14:sldId id="425"/>
            <p14:sldId id="424"/>
            <p14:sldId id="426"/>
            <p14:sldId id="430"/>
            <p14:sldId id="428"/>
            <p14:sldId id="429"/>
            <p14:sldId id="431"/>
            <p14:sldId id="395"/>
            <p14:sldId id="392"/>
            <p14:sldId id="434"/>
            <p14:sldId id="435"/>
            <p14:sldId id="436"/>
            <p14:sldId id="437"/>
            <p14:sldId id="438"/>
            <p14:sldId id="439"/>
            <p14:sldId id="394"/>
            <p14:sldId id="440"/>
            <p14:sldId id="442"/>
            <p14:sldId id="441"/>
            <p14:sldId id="397"/>
            <p14:sldId id="445"/>
            <p14:sldId id="446"/>
            <p14:sldId id="447"/>
            <p14:sldId id="448"/>
          </p14:sldIdLst>
        </p14:section>
        <p14:section name="Linux基礎" id="{1C4374CC-10CC-4474-835F-0F11057E9F3C}">
          <p14:sldIdLst>
            <p14:sldId id="390"/>
            <p14:sldId id="391"/>
            <p14:sldId id="450"/>
            <p14:sldId id="451"/>
            <p14:sldId id="449"/>
            <p14:sldId id="444"/>
            <p14:sldId id="396"/>
            <p14:sldId id="398"/>
            <p14:sldId id="404"/>
            <p14:sldId id="413"/>
            <p14:sldId id="414"/>
            <p14:sldId id="415"/>
            <p14:sldId id="412"/>
            <p14:sldId id="401"/>
            <p14:sldId id="402"/>
            <p14:sldId id="403"/>
            <p14:sldId id="405"/>
            <p14:sldId id="399"/>
            <p14:sldId id="406"/>
            <p14:sldId id="407"/>
            <p14:sldId id="408"/>
            <p14:sldId id="400"/>
            <p14:sldId id="410"/>
            <p14:sldId id="411"/>
            <p14:sldId id="409"/>
            <p14:sldId id="416"/>
            <p14:sldId id="418"/>
            <p14:sldId id="417"/>
            <p14:sldId id="419"/>
            <p14:sldId id="420"/>
            <p14:sldId id="421"/>
            <p14:sldId id="4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3"/>
    <a:srgbClr val="3E4057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205" autoAdjust="0"/>
  </p:normalViewPr>
  <p:slideViewPr>
    <p:cSldViewPr showGuides="1">
      <p:cViewPr>
        <p:scale>
          <a:sx n="100" d="100"/>
          <a:sy n="100" d="100"/>
        </p:scale>
        <p:origin x="-1920" y="-78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31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最初にログインするときはちょっとだけ時間かかる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rm</a:t>
            </a:r>
            <a:r>
              <a:rPr kumimoji="1" lang="en-US" altLang="ja-JP" dirty="0" smtClean="0"/>
              <a:t> –</a:t>
            </a:r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この間</a:t>
            </a:r>
            <a:r>
              <a:rPr kumimoji="1" lang="en-US" altLang="ja-JP" dirty="0" err="1" smtClean="0"/>
              <a:t>AmazonJapan</a:t>
            </a:r>
            <a:r>
              <a:rPr kumimoji="1" lang="ja-JP" altLang="en-US" dirty="0" smtClean="0"/>
              <a:t>行ってきたら～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基本的に返さないので大切なことは手元のノートにメモっておいてください。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ここから今日の授業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のコマンドを使えば、プログラムなど書かなくてもコマンド一発。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優秀なプログラマは（ムダな）コードをいかに書かないかを意識している。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268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理由がなければ、文字列はシングルコーテーションで囲む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26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head</a:t>
            </a:r>
            <a:r>
              <a:rPr kumimoji="1" lang="en-US" altLang="ja-JP" baseline="0" dirty="0" smtClean="0"/>
              <a:t> -10000 access.log | grep </a:t>
            </a:r>
            <a:r>
              <a:rPr kumimoji="1" lang="en-US" altLang="ja-JP" sz="1200" baseline="0" dirty="0" smtClean="0">
                <a:solidFill>
                  <a:srgbClr val="FF0000"/>
                </a:solidFill>
              </a:rPr>
              <a:t>“</a:t>
            </a:r>
            <a:r>
              <a:rPr lang="en-US" altLang="ja-JP" sz="1200" dirty="0" smtClean="0">
                <a:solidFill>
                  <a:srgbClr val="FF0000"/>
                </a:solidFill>
              </a:rPr>
              <a:t>/category/games” | </a:t>
            </a:r>
            <a:r>
              <a:rPr lang="en-US" altLang="ja-JP" sz="1200" dirty="0" err="1" smtClean="0">
                <a:solidFill>
                  <a:srgbClr val="FF0000"/>
                </a:solidFill>
              </a:rPr>
              <a:t>wc</a:t>
            </a:r>
            <a:r>
              <a:rPr lang="en-US" altLang="ja-JP" sz="1200" dirty="0" smtClean="0">
                <a:solidFill>
                  <a:srgbClr val="FF0000"/>
                </a:solidFill>
              </a:rPr>
              <a:t> -l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920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パイプが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の醍醐味の一つ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268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26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一度に言ってくれ系の依頼ｗ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268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厳密には</a:t>
            </a:r>
            <a:r>
              <a:rPr kumimoji="1" lang="en-US" altLang="ja-JP" dirty="0" smtClean="0"/>
              <a:t>CentOS7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92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$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php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echo.php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$ telnet 127.0.0.1 10000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電球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https://www.amazon.co.jp/dp/B01HWMS6MW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is_file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file_get_contents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PHP exec</a:t>
            </a:r>
          </a:p>
          <a:p>
            <a:r>
              <a:rPr kumimoji="1" lang="en-US" altLang="ja-JP" dirty="0" smtClean="0"/>
              <a:t>now</a:t>
            </a:r>
            <a:r>
              <a:rPr kumimoji="1" lang="en-US" altLang="ja-JP" baseline="0" dirty="0" smtClean="0"/>
              <a:t> = date</a:t>
            </a:r>
            <a:r>
              <a:rPr kumimoji="1" lang="ja-JP" altLang="en-US" baseline="0" dirty="0" smtClean="0"/>
              <a:t>コマンド</a:t>
            </a:r>
            <a:endParaRPr kumimoji="1" lang="en-US" altLang="ja-JP" baseline="0" dirty="0" smtClean="0"/>
          </a:p>
          <a:p>
            <a:r>
              <a:rPr kumimoji="1" lang="en-US" altLang="ja-JP" baseline="0" dirty="0" smtClean="0"/>
              <a:t>ls = ls</a:t>
            </a:r>
            <a:r>
              <a:rPr kumimoji="1" lang="ja-JP" altLang="en-US" baseline="0" dirty="0" smtClean="0"/>
              <a:t>コマンド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r>
              <a:rPr kumimoji="1" lang="ja-JP" altLang="en-US" baseline="0" dirty="0" smtClean="0"/>
              <a:t>セキュリティは今回は考慮しなくて良い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を起動している場合は止める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</a:t>
            </a:r>
            <a:r>
              <a:rPr kumimoji="1" lang="en-US" altLang="ja-JP" dirty="0" err="1" smtClean="0"/>
              <a:t>sudo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systemctl</a:t>
            </a:r>
            <a:r>
              <a:rPr kumimoji="1" lang="en-US" altLang="ja-JP" baseline="0" dirty="0" smtClean="0"/>
              <a:t> status </a:t>
            </a:r>
            <a:r>
              <a:rPr kumimoji="1" lang="en-US" altLang="ja-JP" baseline="0" dirty="0" err="1" smtClean="0"/>
              <a:t>httpd.service</a:t>
            </a:r>
            <a:endParaRPr kumimoji="1" lang="en-US" altLang="ja-JP" baseline="0" dirty="0" smtClean="0"/>
          </a:p>
          <a:p>
            <a:r>
              <a:rPr kumimoji="1" lang="en-US" altLang="ja-JP" baseline="0" dirty="0" smtClean="0"/>
              <a:t>       active (running)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　　</a:t>
            </a:r>
            <a:r>
              <a:rPr kumimoji="1" lang="en-US" altLang="ja-JP" dirty="0" err="1" smtClean="0"/>
              <a:t>sudo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systemctl</a:t>
            </a:r>
            <a:r>
              <a:rPr kumimoji="1" lang="en-US" altLang="ja-JP" baseline="0" dirty="0" smtClean="0"/>
              <a:t> stop </a:t>
            </a:r>
            <a:r>
              <a:rPr kumimoji="1" lang="en-US" altLang="ja-JP" baseline="0" dirty="0" err="1" smtClean="0"/>
              <a:t>httpd.service</a:t>
            </a:r>
            <a:endParaRPr kumimoji="1" lang="en-US" altLang="ja-JP" baseline="0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最終的にブラウザからアクセスする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2016/10/17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00830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サンプルコードを保存</a:t>
            </a:r>
            <a:endParaRPr kumimoji="1" lang="ja-JP" altLang="en-US" dirty="0"/>
          </a:p>
        </p:txBody>
      </p:sp>
      <p:pic>
        <p:nvPicPr>
          <p:cNvPr id="1026" name="Picture 2" descr="C:\Users\katsube\Desktop\neec echoserver.php at master · katsube nee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5" t="17497" b="28298"/>
          <a:stretch/>
        </p:blipFill>
        <p:spPr bwMode="auto">
          <a:xfrm>
            <a:off x="395536" y="1162751"/>
            <a:ext cx="8136904" cy="54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3729091" y="3717032"/>
            <a:ext cx="1944216" cy="57063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59832" y="4493865"/>
            <a:ext cx="4210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Raw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」ボタンをクリックし</a:t>
            </a:r>
            <a:endParaRPr kumimoji="1" lang="en-US" altLang="ja-JP" sz="24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表示されたコードをコピー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8248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サンプルコードを保存</a:t>
            </a:r>
            <a:endParaRPr kumimoji="1" lang="ja-JP" altLang="en-US" dirty="0"/>
          </a:p>
        </p:txBody>
      </p:sp>
      <p:pic>
        <p:nvPicPr>
          <p:cNvPr id="2050" name="Picture 2" descr="C:\Users\katsube\Desktop\VirtualBox_CentOS7-neec_16_10_2016_15_48_2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4" t="22998" r="14703" b="41308"/>
          <a:stretch/>
        </p:blipFill>
        <p:spPr bwMode="auto">
          <a:xfrm>
            <a:off x="1691680" y="1340768"/>
            <a:ext cx="5400600" cy="23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atsube\Desktop\VirtualBox_CentOS7-neec_16_10_2016_15_49_2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5" t="30706" r="43135" b="54678"/>
          <a:stretch/>
        </p:blipFill>
        <p:spPr bwMode="auto">
          <a:xfrm>
            <a:off x="1691680" y="5005883"/>
            <a:ext cx="2066926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>
            <a:off x="1954238" y="3861048"/>
            <a:ext cx="1080120" cy="1018388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95936" y="4874384"/>
            <a:ext cx="4896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「</a:t>
            </a:r>
            <a:r>
              <a:rPr kumimoji="1" lang="en-US" altLang="ja-JP" sz="4000" dirty="0" err="1" smtClean="0"/>
              <a:t>echo.php</a:t>
            </a:r>
            <a:r>
              <a:rPr kumimoji="1" lang="ja-JP" altLang="en-US" sz="4000" dirty="0" smtClean="0"/>
              <a:t>」と命名。</a:t>
            </a:r>
            <a:endParaRPr kumimoji="1" lang="en-US" altLang="ja-JP" sz="4000" dirty="0" smtClean="0"/>
          </a:p>
          <a:p>
            <a:r>
              <a:rPr lang="ja-JP" altLang="en-US" sz="4000" dirty="0" smtClean="0"/>
              <a:t>先程コピーしたソースをここに保存します。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18680073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実行</a:t>
            </a:r>
            <a:r>
              <a:rPr lang="ja-JP" altLang="en-US" dirty="0"/>
              <a:t>してみよう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3074" name="Picture 2" descr="C:\Users\katsube\Desktop\VirtualBox_CentOS7-neec_16_10_2016_15_52_1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/>
          <a:stretch/>
        </p:blipFill>
        <p:spPr bwMode="auto">
          <a:xfrm>
            <a:off x="369089" y="1394306"/>
            <a:ext cx="8443227" cy="48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21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8000" dirty="0" smtClean="0"/>
              <a:t>Socket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13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</a:t>
            </a:r>
            <a:r>
              <a:rPr lang="en-US" altLang="ja-JP" dirty="0" smtClean="0"/>
              <a:t>ocket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60" y="1369551"/>
            <a:ext cx="6696744" cy="492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176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echo</a:t>
            </a:r>
            <a:r>
              <a:rPr kumimoji="1" lang="ja-JP" altLang="en-US" sz="8000" dirty="0" smtClean="0"/>
              <a:t>サーバ」</a:t>
            </a:r>
            <a:r>
              <a:rPr lang="ja-JP" altLang="en-US" sz="8000" dirty="0" smtClean="0"/>
              <a:t>を改造する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56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shutdown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[Client] shutdown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$</a:t>
            </a:r>
            <a:endParaRPr lang="en-US" altLang="ja-JP" sz="4400" dirty="0" smtClean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/>
              <a:t>クライアント</a:t>
            </a:r>
            <a:r>
              <a:rPr lang="ja-JP" altLang="en-US" sz="4000" dirty="0" smtClean="0"/>
              <a:t>で「</a:t>
            </a:r>
            <a:r>
              <a:rPr lang="en-US" altLang="ja-JP" sz="4000" dirty="0" smtClean="0">
                <a:solidFill>
                  <a:srgbClr val="FF0000"/>
                </a:solidFill>
              </a:rPr>
              <a:t>shutdown</a:t>
            </a:r>
            <a:r>
              <a:rPr lang="ja-JP" altLang="en-US" sz="4000" dirty="0" smtClean="0"/>
              <a:t>」と打つと、サーバプログラムを終了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880613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演習</a:t>
            </a:r>
            <a:r>
              <a:rPr lang="en-US" altLang="ja-JP" dirty="0"/>
              <a:t>2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quit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[Client] quit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$</a:t>
            </a:r>
            <a:endParaRPr lang="en-US" altLang="ja-JP" sz="4400" dirty="0" smtClean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/>
              <a:t>クライアント</a:t>
            </a:r>
            <a:r>
              <a:rPr lang="ja-JP" altLang="en-US" sz="4000" dirty="0" smtClean="0"/>
              <a:t>で「</a:t>
            </a:r>
            <a:r>
              <a:rPr lang="en-US" altLang="ja-JP" sz="4000" dirty="0" smtClean="0">
                <a:solidFill>
                  <a:srgbClr val="FF0000"/>
                </a:solidFill>
              </a:rPr>
              <a:t>quit</a:t>
            </a:r>
            <a:r>
              <a:rPr lang="ja-JP" altLang="en-US" sz="4000" dirty="0" smtClean="0"/>
              <a:t>」と打つと、クライアントとの接続を切断。</a:t>
            </a:r>
            <a:endParaRPr lang="en-US" altLang="ja-JP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000" dirty="0" smtClean="0">
                <a:solidFill>
                  <a:srgbClr val="FF0000"/>
                </a:solidFill>
              </a:rPr>
              <a:t>echo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サーバは稼働したまま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79002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「特定の文字列に反応する」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[Client] mountain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[Server] river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/>
              <a:t>クライアント</a:t>
            </a:r>
            <a:r>
              <a:rPr lang="ja-JP" altLang="en-US" sz="4000" dirty="0" smtClean="0"/>
              <a:t>で「</a:t>
            </a:r>
            <a:r>
              <a:rPr lang="en-US" altLang="ja-JP" sz="4000" dirty="0" smtClean="0">
                <a:solidFill>
                  <a:srgbClr val="FF0000"/>
                </a:solidFill>
              </a:rPr>
              <a:t>mountain</a:t>
            </a:r>
            <a:r>
              <a:rPr lang="ja-JP" altLang="en-US" sz="4000" dirty="0" smtClean="0"/>
              <a:t>」と打つと、サーバから「</a:t>
            </a:r>
            <a:r>
              <a:rPr lang="en-US" altLang="ja-JP" sz="4000" dirty="0" smtClean="0">
                <a:solidFill>
                  <a:srgbClr val="FF0000"/>
                </a:solidFill>
              </a:rPr>
              <a:t>river</a:t>
            </a:r>
            <a:r>
              <a:rPr lang="ja-JP" altLang="en-US" sz="4000" dirty="0" smtClean="0"/>
              <a:t>」と返すように修正しましょう。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807908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演習</a:t>
            </a:r>
            <a:r>
              <a:rPr lang="en-US" altLang="ja-JP" dirty="0"/>
              <a:t>4</a:t>
            </a:r>
            <a:r>
              <a:rPr kumimoji="1" lang="ja-JP" altLang="en-US" dirty="0" smtClean="0"/>
              <a:t>「ファイルを返却」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[Client] /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3600" dirty="0" smtClean="0">
                <a:solidFill>
                  <a:schemeClr val="bg1"/>
                </a:solidFill>
              </a:rPr>
              <a:t>/www/html/hello.html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[Server]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(hello.html</a:t>
            </a:r>
            <a:r>
              <a:rPr lang="ja-JP" altLang="en-US" sz="3600" dirty="0" smtClean="0">
                <a:solidFill>
                  <a:schemeClr val="bg1"/>
                </a:solidFill>
              </a:rPr>
              <a:t>の中身を返却</a:t>
            </a:r>
            <a:r>
              <a:rPr lang="en-US" altLang="ja-JP" sz="36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 smtClean="0"/>
              <a:t>クライアントでファイルのパスを指定されると、</a:t>
            </a:r>
            <a:r>
              <a:rPr lang="ja-JP" altLang="en-US" sz="4000" dirty="0" smtClean="0">
                <a:solidFill>
                  <a:srgbClr val="FF0000"/>
                </a:solidFill>
              </a:rPr>
              <a:t>サーバはそのファイルの内容を返却</a:t>
            </a:r>
            <a:r>
              <a:rPr lang="ja-JP" altLang="en-US" sz="4000" dirty="0" smtClean="0"/>
              <a:t>する。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209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</a:t>
            </a:r>
            <a:r>
              <a:rPr lang="ja-JP" altLang="en-US" sz="7200" dirty="0" smtClean="0"/>
              <a:t>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0804"/>
            <a:ext cx="3028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79512" y="1340768"/>
            <a:ext cx="86345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Linux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台を複数人が使う前提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管理者と一般ユーザー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6549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演習</a:t>
            </a:r>
            <a:r>
              <a:rPr lang="en-US" altLang="ja-JP" dirty="0" smtClean="0"/>
              <a:t>5</a:t>
            </a:r>
            <a:r>
              <a:rPr kumimoji="1" lang="ja-JP" altLang="en-US" dirty="0" smtClean="0"/>
              <a:t>「プログラムの実行結果」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[Client] now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[Server]</a:t>
            </a:r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en-US" altLang="ja-JP" sz="2400" dirty="0">
                <a:solidFill>
                  <a:schemeClr val="bg1"/>
                </a:solidFill>
              </a:rPr>
              <a:t>2016</a:t>
            </a:r>
            <a:r>
              <a:rPr lang="ja-JP" altLang="en-US" sz="2400" dirty="0">
                <a:solidFill>
                  <a:schemeClr val="bg1"/>
                </a:solidFill>
              </a:rPr>
              <a:t>年 </a:t>
            </a:r>
            <a:r>
              <a:rPr lang="en-US" altLang="ja-JP" sz="2400" dirty="0">
                <a:solidFill>
                  <a:schemeClr val="bg1"/>
                </a:solidFill>
              </a:rPr>
              <a:t>10</a:t>
            </a:r>
            <a:r>
              <a:rPr lang="ja-JP" altLang="en-US" sz="2400" dirty="0">
                <a:solidFill>
                  <a:schemeClr val="bg1"/>
                </a:solidFill>
              </a:rPr>
              <a:t>月 </a:t>
            </a:r>
            <a:r>
              <a:rPr lang="en-US" altLang="ja-JP" sz="2400" dirty="0">
                <a:solidFill>
                  <a:schemeClr val="bg1"/>
                </a:solidFill>
              </a:rPr>
              <a:t>16</a:t>
            </a:r>
            <a:r>
              <a:rPr lang="ja-JP" altLang="en-US" sz="2400" dirty="0">
                <a:solidFill>
                  <a:schemeClr val="bg1"/>
                </a:solidFill>
              </a:rPr>
              <a:t>日 日曜日 </a:t>
            </a:r>
            <a:r>
              <a:rPr lang="en-US" altLang="ja-JP" sz="2400" dirty="0">
                <a:solidFill>
                  <a:schemeClr val="bg1"/>
                </a:solidFill>
              </a:rPr>
              <a:t>22:06:20 </a:t>
            </a:r>
            <a:r>
              <a:rPr lang="en-US" altLang="ja-JP" sz="2400" dirty="0" smtClean="0">
                <a:solidFill>
                  <a:schemeClr val="bg1"/>
                </a:solidFill>
              </a:rPr>
              <a:t>JST</a:t>
            </a:r>
          </a:p>
          <a:p>
            <a:pPr marL="0" indent="0">
              <a:buNone/>
            </a:pPr>
            <a:endParaRPr lang="en-US" altLang="ja-JP" sz="3600" dirty="0" smtClean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 smtClean="0">
                <a:solidFill>
                  <a:srgbClr val="FF0000"/>
                </a:solidFill>
              </a:rPr>
              <a:t>now</a:t>
            </a:r>
            <a:r>
              <a:rPr lang="en-US" altLang="ja-JP" sz="4000" dirty="0" smtClean="0"/>
              <a:t> </a:t>
            </a:r>
            <a:r>
              <a:rPr lang="ja-JP" altLang="en-US" sz="4000" dirty="0" smtClean="0"/>
              <a:t>現在時刻を返却</a:t>
            </a:r>
            <a:endParaRPr lang="en-US" altLang="ja-JP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>
                <a:solidFill>
                  <a:srgbClr val="FF0000"/>
                </a:solidFill>
              </a:rPr>
              <a:t>l</a:t>
            </a:r>
            <a:r>
              <a:rPr lang="en-US" altLang="ja-JP" sz="4000" dirty="0" smtClean="0">
                <a:solidFill>
                  <a:srgbClr val="FF0000"/>
                </a:solidFill>
              </a:rPr>
              <a:t>s </a:t>
            </a:r>
            <a:r>
              <a:rPr kumimoji="1" lang="en-US" altLang="ja-JP" sz="4000" dirty="0" smtClean="0">
                <a:solidFill>
                  <a:srgbClr val="FF0000"/>
                </a:solidFill>
              </a:rPr>
              <a:t> (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パス</a:t>
            </a:r>
            <a:r>
              <a:rPr kumimoji="1" lang="en-US" altLang="ja-JP" sz="4000" dirty="0" smtClean="0">
                <a:solidFill>
                  <a:srgbClr val="FF0000"/>
                </a:solidFill>
              </a:rPr>
              <a:t>) </a:t>
            </a:r>
            <a:r>
              <a:rPr kumimoji="1" lang="en-US" altLang="ja-JP" sz="4000" dirty="0" smtClean="0"/>
              <a:t>ls –l</a:t>
            </a:r>
            <a:r>
              <a:rPr kumimoji="1" lang="ja-JP" altLang="en-US" sz="4000" dirty="0" smtClean="0"/>
              <a:t>の結果を返却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079803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Web</a:t>
            </a:r>
            <a:r>
              <a:rPr kumimoji="1" lang="ja-JP" altLang="en-US" sz="8000" dirty="0" smtClean="0"/>
              <a:t>サーバ」に</a:t>
            </a:r>
            <a:r>
              <a:rPr lang="ja-JP" altLang="en-US" sz="8000" dirty="0" smtClean="0"/>
              <a:t>する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60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演習</a:t>
            </a:r>
            <a:r>
              <a:rPr lang="en-US" altLang="ja-JP" dirty="0"/>
              <a:t>6</a:t>
            </a:r>
            <a:r>
              <a:rPr kumimoji="1" lang="ja-JP" altLang="en-US" dirty="0" smtClean="0"/>
              <a:t>「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サーバ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8"/>
            <a:ext cx="8583116" cy="20300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telnet 127.0.0.1 80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GET / HTTP/1.0\n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\n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310257" y="3861048"/>
            <a:ext cx="8583116" cy="252028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HTTP/1.0 </a:t>
            </a:r>
            <a:r>
              <a:rPr lang="en-US" altLang="ja-JP" sz="3600" dirty="0">
                <a:solidFill>
                  <a:schemeClr val="bg1"/>
                </a:solidFill>
              </a:rPr>
              <a:t>200 </a:t>
            </a:r>
            <a:r>
              <a:rPr lang="en-US" altLang="ja-JP" sz="3600" dirty="0" smtClean="0">
                <a:solidFill>
                  <a:schemeClr val="bg1"/>
                </a:solidFill>
              </a:rPr>
              <a:t>OK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Content-Type: text/html\n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\n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(</a:t>
            </a:r>
            <a:r>
              <a:rPr lang="ja-JP" altLang="en-US" sz="3600" dirty="0" smtClean="0">
                <a:solidFill>
                  <a:schemeClr val="bg1"/>
                </a:solidFill>
              </a:rPr>
              <a:t>ファイルの内容</a:t>
            </a:r>
            <a:r>
              <a:rPr lang="en-US" altLang="ja-JP" sz="36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27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4176464" cy="525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下矢印 4"/>
          <p:cNvSpPr/>
          <p:nvPr/>
        </p:nvSpPr>
        <p:spPr>
          <a:xfrm rot="5400000">
            <a:off x="3615331" y="2040283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08104" y="2377455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(root)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下矢印 6"/>
          <p:cNvSpPr/>
          <p:nvPr/>
        </p:nvSpPr>
        <p:spPr>
          <a:xfrm rot="5400000">
            <a:off x="3743908" y="5107680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7785" y="56612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一般ユーザー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71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2050" name="Picture 2" descr="C:\Users\katsube\Desktop\VirtualBox_CentOS7-neec_09_10_2016_17_09_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23" y="2060848"/>
            <a:ext cx="718908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67544" y="1229851"/>
            <a:ext cx="840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solidFill>
                  <a:srgbClr val="FF0000"/>
                </a:solidFill>
              </a:rPr>
              <a:t>/</a:t>
            </a:r>
            <a:r>
              <a:rPr kumimoji="1" lang="en-US" altLang="ja-JP" sz="4800" dirty="0" err="1" smtClean="0">
                <a:solidFill>
                  <a:srgbClr val="FF0000"/>
                </a:solidFill>
              </a:rPr>
              <a:t>var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/log/ </a:t>
            </a:r>
            <a:r>
              <a:rPr kumimoji="1" lang="ja-JP" altLang="en-US" sz="2800" dirty="0" smtClean="0"/>
              <a:t>の下のディレクトリ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フォルダ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やファイル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233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3074" name="Picture 2" descr="C:\Users\katsube\Desktop\VirtualBox_CentOS7-neec_09_10_2016_17_12_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12" b="50000"/>
          <a:stretch/>
        </p:blipFill>
        <p:spPr bwMode="auto">
          <a:xfrm>
            <a:off x="1000744" y="2544713"/>
            <a:ext cx="748715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11759" y="1556792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OS</a:t>
            </a:r>
            <a:r>
              <a:rPr kumimoji="1" lang="ja-JP" altLang="en-US" sz="4800" dirty="0" smtClean="0"/>
              <a:t>の設定変更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4333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4098" name="Picture 2" descr="C:\Users\katsube\Desktop\VirtualBox_CentOS7-neec_09_10_2016_17_13_4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21852" r="21428" b="24601"/>
          <a:stretch/>
        </p:blipFill>
        <p:spPr bwMode="auto">
          <a:xfrm>
            <a:off x="1115616" y="1860054"/>
            <a:ext cx="69246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6146" name="Picture 2" descr="C:\Users\katsube\Desktop\VirtualBox_CentOS7-neec_09_10_2016_17_16_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776864" cy="49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3275856" y="3866480"/>
            <a:ext cx="1944216" cy="57063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75856" y="4509120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クリックして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でログイン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6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2669" y="26064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7170" name="Picture 2" descr="C:\Users\katsube\Desktop\VirtualBox_CentOS7-neec_09_10_2016_17_19_1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t="34467" r="25302" b="31067"/>
          <a:stretch/>
        </p:blipFill>
        <p:spPr bwMode="auto">
          <a:xfrm>
            <a:off x="1259632" y="3158475"/>
            <a:ext cx="661567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28172" y="1588815"/>
            <a:ext cx="66303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ユーザー名：</a:t>
            </a:r>
            <a:r>
              <a:rPr kumimoji="1" lang="en-US" altLang="ja-JP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</a:p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パスワード：</a:t>
            </a:r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root2016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02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ja-JP" sz="6600" dirty="0"/>
              <a:t>r</a:t>
            </a:r>
            <a:r>
              <a:rPr lang="en-US" altLang="ja-JP" sz="6600" dirty="0" smtClean="0"/>
              <a:t>oot</a:t>
            </a:r>
            <a:r>
              <a:rPr lang="ja-JP" altLang="en-US" sz="6600" dirty="0" smtClean="0"/>
              <a:t>は特別な時だけ</a:t>
            </a:r>
            <a:endParaRPr kumimoji="1" lang="ja-JP" altLang="en-US" sz="6600" dirty="0"/>
          </a:p>
        </p:txBody>
      </p:sp>
      <p:pic>
        <p:nvPicPr>
          <p:cNvPr id="10242" name="Picture 2" descr="http://3.bp.blogspot.com/--eHNTCGejEI/VZt5EpuNnfI/AAAAAAAAuyw/U4PHlRKounU/s800/jiko_car_tsuitots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427984" y="1556792"/>
            <a:ext cx="4464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は何でも出来てしまうので、</a:t>
            </a:r>
            <a:r>
              <a:rPr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非常に危険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普段は必ず一般ユーザーで。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771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ユーザーの権限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スーパーユーザー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」と</a:t>
            </a:r>
            <a:r>
              <a:rPr lang="ja-JP" altLang="en-US" sz="4800" dirty="0" smtClean="0">
                <a:solidFill>
                  <a:srgbClr val="FEF6E3"/>
                </a:solidFill>
              </a:rPr>
              <a:t>「一般ユーザー」</a:t>
            </a:r>
            <a:r>
              <a:rPr lang="en-US" altLang="ja-JP" sz="4800" dirty="0" smtClean="0">
                <a:solidFill>
                  <a:srgbClr val="FEF6E3"/>
                </a:solidFill>
              </a:rPr>
              <a:t/>
            </a:r>
            <a:br>
              <a:rPr lang="en-US" altLang="ja-JP" sz="4800" dirty="0" smtClean="0">
                <a:solidFill>
                  <a:srgbClr val="FEF6E3"/>
                </a:solidFill>
              </a:rPr>
            </a:b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スーパーユーザー＝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root</a:t>
            </a:r>
            <a:br>
              <a:rPr kumimoji="1" lang="en-US" altLang="ja-JP" sz="4800" dirty="0" smtClean="0">
                <a:solidFill>
                  <a:srgbClr val="FF0000"/>
                </a:solidFill>
              </a:rPr>
            </a:br>
            <a:endParaRPr kumimoji="1" lang="en-US" altLang="ja-JP" sz="4800" dirty="0" smtClean="0">
              <a:solidFill>
                <a:srgbClr val="FF0000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普段の作業は一般ユーザー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本日の予定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0972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コンソール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なぜ</a:t>
            </a:r>
            <a:r>
              <a:rPr kumimoji="1" lang="en-US" altLang="ja-JP" sz="8000" dirty="0" smtClean="0"/>
              <a:t>CUI</a:t>
            </a:r>
            <a:r>
              <a:rPr kumimoji="1" lang="ja-JP" altLang="en-US" sz="8000" dirty="0" smtClean="0"/>
              <a:t>？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71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6" name="AutoShape 2" descr="AWS グローバルインフラストラクチ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4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6" y="2232248"/>
            <a:ext cx="8080226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64886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https://aws.amazon.com/jp/about-aws/global-infrastructure/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前提として、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4400" dirty="0" smtClean="0">
                <a:solidFill>
                  <a:srgbClr val="FF0000"/>
                </a:solidFill>
              </a:rPr>
              <a:t>サーバは遠く離れた</a:t>
            </a:r>
            <a:r>
              <a:rPr lang="ja-JP" altLang="en-US" sz="4400" dirty="0">
                <a:solidFill>
                  <a:srgbClr val="FF0000"/>
                </a:solidFill>
              </a:rPr>
              <a:t>ところ</a:t>
            </a:r>
            <a:r>
              <a:rPr lang="ja-JP" altLang="en-US" dirty="0"/>
              <a:t>に</a:t>
            </a:r>
            <a:r>
              <a:rPr lang="ja-JP" altLang="en-US" dirty="0" smtClean="0"/>
              <a:t>ある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（ことが多い）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193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19672" y="1700808"/>
            <a:ext cx="6048672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CUI</a:t>
            </a:r>
            <a:r>
              <a:rPr lang="ja-JP" altLang="en-US" sz="3600" dirty="0" smtClean="0"/>
              <a:t>なら文字情報だけ。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en-US" altLang="ja-JP" sz="3600" dirty="0" smtClean="0"/>
              <a:t>1</a:t>
            </a:r>
            <a:r>
              <a:rPr lang="ja-JP" altLang="en-US" sz="3600" dirty="0" err="1"/>
              <a:t>つの</a:t>
            </a:r>
            <a:r>
              <a:rPr lang="ja-JP" altLang="en-US" sz="3600" dirty="0" smtClean="0"/>
              <a:t>コマンドで完結する。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3600" dirty="0" smtClean="0"/>
          </a:p>
        </p:txBody>
      </p:sp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74115" y="3294374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8732" y="3603898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矢印 10"/>
          <p:cNvSpPr/>
          <p:nvPr/>
        </p:nvSpPr>
        <p:spPr>
          <a:xfrm>
            <a:off x="3023740" y="3599448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2519684" y="3450928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ファイルの一覧ください</a:t>
            </a:r>
            <a:endParaRPr lang="en-US" altLang="ja-JP" sz="1600" dirty="0" smtClean="0"/>
          </a:p>
        </p:txBody>
      </p:sp>
      <p:sp>
        <p:nvSpPr>
          <p:cNvPr id="13" name="右矢印 12"/>
          <p:cNvSpPr/>
          <p:nvPr/>
        </p:nvSpPr>
        <p:spPr>
          <a:xfrm rot="10800000">
            <a:off x="2918348" y="4506267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2807716" y="5104155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pic>
        <p:nvPicPr>
          <p:cNvPr id="15" name="Picture 40" descr="ICON_Laptop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3984" y="4470742"/>
            <a:ext cx="1155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4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コマンド練習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81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書式</a:t>
            </a:r>
            <a:endParaRPr kumimoji="1" lang="ja-JP" alt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988840"/>
            <a:ext cx="8280920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host  twitter.com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 rot="5400000">
            <a:off x="1691680" y="2420888"/>
            <a:ext cx="1080120" cy="2088232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80964" y="41243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コマンド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右中かっこ 16"/>
          <p:cNvSpPr/>
          <p:nvPr/>
        </p:nvSpPr>
        <p:spPr>
          <a:xfrm rot="5400000">
            <a:off x="5484450" y="1029083"/>
            <a:ext cx="1080120" cy="4871843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72000" y="411494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2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ファイル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18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ファイル</a:t>
            </a:r>
            <a:r>
              <a:rPr lang="ja-JP" altLang="en-US" dirty="0" smtClean="0"/>
              <a:t>の一覧を表示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44408" y="63823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※list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28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-l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-l </a:t>
            </a:r>
            <a:r>
              <a:rPr lang="ja-JP" altLang="en-US" dirty="0" smtClean="0"/>
              <a:t>をつけるとファイルの詳細情報も表示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93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</a:t>
            </a:r>
            <a:r>
              <a:rPr lang="ja-JP" altLang="en-US" sz="6600" dirty="0">
                <a:solidFill>
                  <a:schemeClr val="bg1"/>
                </a:solidFill>
              </a:rPr>
              <a:t> </a:t>
            </a:r>
            <a:r>
              <a:rPr lang="en-US" altLang="ja-JP" sz="6600" dirty="0" smtClean="0">
                <a:solidFill>
                  <a:schemeClr val="bg1"/>
                </a:solidFill>
              </a:rPr>
              <a:t>-a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08645" y="5747159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同時に複数指定することも可能</a:t>
            </a:r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3028" y="2636912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42181" y="3933056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 Desktop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Linux</a:t>
            </a:r>
            <a:r>
              <a:rPr lang="ja-JP" altLang="en-US" sz="4000" dirty="0"/>
              <a:t>コンソール</a:t>
            </a:r>
            <a:endParaRPr lang="en-US" altLang="ja-JP" sz="4000" dirty="0"/>
          </a:p>
          <a:p>
            <a:pPr lvl="1"/>
            <a:r>
              <a:rPr lang="ja-JP" altLang="en-US" sz="3600" dirty="0"/>
              <a:t>パイプ</a:t>
            </a:r>
            <a:r>
              <a:rPr lang="ja-JP" altLang="en-US" sz="3600" dirty="0" smtClean="0"/>
              <a:t>とリダイレクト</a:t>
            </a:r>
            <a:endParaRPr lang="ja-JP" altLang="en-US" sz="3600" dirty="0"/>
          </a:p>
          <a:p>
            <a:endParaRPr kumimoji="1" lang="en-US" altLang="ja-JP" sz="4000" dirty="0" smtClean="0"/>
          </a:p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基礎</a:t>
            </a:r>
            <a:endParaRPr lang="en-US" altLang="ja-JP" sz="4000" dirty="0"/>
          </a:p>
          <a:p>
            <a:pPr lvl="1"/>
            <a:r>
              <a:rPr lang="ja-JP" altLang="en-US" sz="3600" dirty="0" smtClean="0"/>
              <a:t>デーモンとサーバ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35808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</a:t>
            </a:r>
            <a:r>
              <a:rPr kumimoji="1" lang="en-US" altLang="ja-JP" dirty="0" smtClean="0"/>
              <a:t>an 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man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18864" y="2880742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使い方を忘れたら </a:t>
            </a:r>
            <a:r>
              <a:rPr lang="en-US" altLang="ja-JP" dirty="0" smtClean="0"/>
              <a:t>man </a:t>
            </a:r>
            <a:r>
              <a:rPr lang="ja-JP" altLang="en-US" dirty="0" smtClean="0"/>
              <a:t>コマンド</a:t>
            </a:r>
            <a:endParaRPr lang="ja-JP" altLang="en-US" dirty="0"/>
          </a:p>
        </p:txBody>
      </p:sp>
      <p:pic>
        <p:nvPicPr>
          <p:cNvPr id="2050" name="Picture 2" descr="C:\Users\katsube\Desktop\VirtualBox_CentOS7-neec_09_10_2016_19_08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9153" r="30163" b="6313"/>
          <a:stretch/>
        </p:blipFill>
        <p:spPr bwMode="auto">
          <a:xfrm>
            <a:off x="990650" y="3706713"/>
            <a:ext cx="453016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4"/>
          <p:cNvSpPr txBox="1">
            <a:spLocks/>
          </p:cNvSpPr>
          <p:nvPr/>
        </p:nvSpPr>
        <p:spPr>
          <a:xfrm>
            <a:off x="5652120" y="3816846"/>
            <a:ext cx="3384376" cy="24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/>
              <a:t>スペースでページ送り</a:t>
            </a:r>
            <a:endParaRPr lang="en-US" altLang="ja-JP" sz="2000" dirty="0" smtClean="0"/>
          </a:p>
          <a:p>
            <a:r>
              <a:rPr lang="ja-JP" altLang="en-US" sz="2000" dirty="0" smtClean="0"/>
              <a:t>↑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↓で行送り</a:t>
            </a:r>
            <a:endParaRPr lang="en-US" altLang="ja-JP" sz="2000" dirty="0" smtClean="0"/>
          </a:p>
          <a:p>
            <a:r>
              <a:rPr lang="en-US" altLang="ja-JP" sz="2000" dirty="0" smtClean="0"/>
              <a:t>“q”</a:t>
            </a:r>
            <a:r>
              <a:rPr lang="ja-JP" altLang="en-US" sz="2000" dirty="0" smtClean="0"/>
              <a:t>で終了</a:t>
            </a:r>
            <a:endParaRPr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70528" y="638231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※manual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044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79208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cat Desktop/memo.txt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ファイルの</a:t>
            </a:r>
            <a:r>
              <a:rPr lang="ja-JP" altLang="en-US" dirty="0"/>
              <a:t>内容</a:t>
            </a:r>
            <a:r>
              <a:rPr lang="ja-JP" altLang="en-US" dirty="0" smtClean="0"/>
              <a:t>を表示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08304" y="6239053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※con</a:t>
            </a:r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enate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連結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519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ディレクトリ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2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8012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Desktop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662261" y="3099445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カレントディレクトリを移動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4199" y="6382315"/>
            <a:ext cx="23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※change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23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pwd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pwd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カレントディレクトリのフルパスを表示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7642" y="609329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カレントディレクトリは、正式にはカレントワーキングディレクトリ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print working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ホームディレクトリ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~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‘</a:t>
            </a:r>
            <a:r>
              <a:rPr lang="en-US" altLang="ja-JP" dirty="0"/>
              <a:t>~</a:t>
            </a:r>
            <a:r>
              <a:rPr lang="ja-JP" altLang="en-US" dirty="0" smtClean="0"/>
              <a:t>’はホームディレクトリを表す特別な文字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64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ルート</a:t>
            </a:r>
            <a:r>
              <a:rPr lang="ja-JP" altLang="en-US" dirty="0" smtClean="0"/>
              <a:t>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844824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最も上位に位置する階層をルートディレクトリ、または単にルートと呼びます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48677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ディレクトリ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「カレント」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400" dirty="0" smtClean="0">
                <a:solidFill>
                  <a:srgbClr val="FEF6E3"/>
                </a:solidFill>
              </a:rPr>
              <a:t> 今、自分がいる場所</a:t>
            </a:r>
            <a:r>
              <a:rPr lang="en-US" altLang="ja-JP" sz="4400" dirty="0" smtClean="0">
                <a:solidFill>
                  <a:srgbClr val="FEF6E3"/>
                </a:solidFill>
              </a:rPr>
              <a:t/>
            </a:r>
            <a:br>
              <a:rPr lang="en-US" altLang="ja-JP" sz="4400" dirty="0" smtClean="0">
                <a:solidFill>
                  <a:srgbClr val="FEF6E3"/>
                </a:solidFill>
              </a:rPr>
            </a:br>
            <a:endParaRPr lang="en-US" altLang="ja-JP" sz="44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「ホーム」</a:t>
            </a:r>
            <a:endParaRPr lang="en-US" altLang="ja-JP" sz="48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最初の場所 </a:t>
            </a:r>
            <a:r>
              <a:rPr kumimoji="1" lang="en-US" altLang="ja-JP" dirty="0" smtClean="0">
                <a:solidFill>
                  <a:srgbClr val="FEF6E3"/>
                </a:solidFill>
              </a:rPr>
              <a:t>(/home/</a:t>
            </a:r>
            <a:r>
              <a:rPr kumimoji="1" lang="en-US" altLang="ja-JP" dirty="0" err="1" smtClean="0">
                <a:solidFill>
                  <a:srgbClr val="FEF6E3"/>
                </a:solidFill>
              </a:rPr>
              <a:t>neec</a:t>
            </a:r>
            <a:r>
              <a:rPr kumimoji="1" lang="en-US" altLang="ja-JP" dirty="0" smtClean="0">
                <a:solidFill>
                  <a:srgbClr val="FEF6E3"/>
                </a:solidFill>
              </a:rPr>
              <a:t>)</a:t>
            </a:r>
            <a:br>
              <a:rPr kumimoji="1" lang="en-US" altLang="ja-JP" dirty="0" smtClean="0">
                <a:solidFill>
                  <a:srgbClr val="FEF6E3"/>
                </a:solidFill>
              </a:rPr>
            </a:br>
            <a:endParaRPr kumimoji="1" lang="en-US" altLang="ja-JP" sz="4400" dirty="0" smtClean="0">
              <a:solidFill>
                <a:srgbClr val="FF0000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「ルート」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一番上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var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www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html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Linux</a:t>
            </a:r>
            <a:r>
              <a:rPr lang="ja-JP" altLang="en-US" dirty="0" smtClean="0"/>
              <a:t>ではディレクトリの階層構造を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/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で区切って記述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581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ひとつ上の階層へ行く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一つ上</a:t>
            </a:r>
            <a:r>
              <a:rPr lang="ja-JP" altLang="en-US" dirty="0" smtClean="0"/>
              <a:t>の階層を ‘</a:t>
            </a:r>
            <a:r>
              <a:rPr lang="en-US" altLang="ja-JP" dirty="0" smtClean="0">
                <a:solidFill>
                  <a:srgbClr val="FF0000"/>
                </a:solidFill>
              </a:rPr>
              <a:t>..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で表現する</a:t>
            </a:r>
            <a:endParaRPr lang="en-US" altLang="ja-JP" dirty="0" smtClean="0"/>
          </a:p>
          <a:p>
            <a:r>
              <a:rPr lang="ja-JP" altLang="en-US" dirty="0"/>
              <a:t>自分自身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  <a:r>
              <a:rPr lang="en-US" altLang="ja-JP" dirty="0" smtClean="0"/>
              <a:t>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99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 smtClean="0"/>
              <a:t>「ドメイン」は誰の物？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en-US" altLang="ja-JP" sz="3600" dirty="0"/>
              <a:t>JavaScript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508269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絶対パスと相対パス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059" y="4221088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../../log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09364" y="1979548"/>
            <a:ext cx="8583116" cy="10081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161950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絶対パス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9144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相対</a:t>
            </a:r>
            <a:r>
              <a:rPr kumimoji="1" lang="ja-JP" altLang="en-US" dirty="0" smtClean="0"/>
              <a:t>パス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8000" dirty="0" smtClean="0"/>
              <a:t>その他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コマンド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57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mkdir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mkdir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ディレクトリ名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ディレクトリを作成します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76256" y="6382315"/>
            <a:ext cx="210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※make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5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cp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コピー元 コピー先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ファイルをコピーします。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82315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※copy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144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rm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rm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ファイルを削除します。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60232" y="6382315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※remove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direvtory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2375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mv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mv </a:t>
            </a:r>
            <a:r>
              <a:rPr lang="ja-JP" altLang="en-US" sz="6600" dirty="0" smtClean="0">
                <a:solidFill>
                  <a:schemeClr val="bg1"/>
                </a:solidFill>
              </a:rPr>
              <a:t>移動元 移動先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ファイル、ディレクトリを移動します。</a:t>
            </a:r>
            <a:endParaRPr lang="en-US" altLang="ja-JP" dirty="0" smtClean="0"/>
          </a:p>
          <a:p>
            <a:r>
              <a:rPr lang="ja-JP" altLang="en-US" dirty="0" smtClean="0"/>
              <a:t>応用</a:t>
            </a:r>
            <a:r>
              <a:rPr lang="ja-JP" altLang="en-US" dirty="0"/>
              <a:t>する</a:t>
            </a:r>
            <a:r>
              <a:rPr lang="ja-JP" altLang="en-US" dirty="0" smtClean="0"/>
              <a:t>とリネーム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63830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※move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1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err="1" smtClean="0"/>
              <a:t>su</a:t>
            </a:r>
            <a:r>
              <a:rPr lang="en-US" altLang="ja-JP" sz="8000" dirty="0" smtClean="0"/>
              <a:t> </a:t>
            </a:r>
            <a:r>
              <a:rPr lang="ja-JP" altLang="en-US" sz="8000" dirty="0" smtClean="0"/>
              <a:t>と </a:t>
            </a:r>
            <a:r>
              <a:rPr lang="en-US" altLang="ja-JP" sz="8000" dirty="0" err="1" smtClean="0"/>
              <a:t>sudo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50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su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一時的に</a:t>
            </a:r>
            <a:r>
              <a:rPr lang="en-US" altLang="ja-JP" dirty="0" smtClean="0"/>
              <a:t>root</a:t>
            </a:r>
            <a:r>
              <a:rPr lang="ja-JP" altLang="en-US" dirty="0" smtClean="0"/>
              <a:t>になります</a:t>
            </a:r>
            <a:endParaRPr lang="en-US" altLang="ja-JP" dirty="0" smtClean="0"/>
          </a:p>
          <a:p>
            <a:r>
              <a:rPr lang="ja-JP" altLang="en-US" dirty="0" smtClean="0"/>
              <a:t>特別な事情</a:t>
            </a:r>
            <a:r>
              <a:rPr lang="ja-JP" altLang="en-US" dirty="0"/>
              <a:t>がなければ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su</a:t>
            </a:r>
            <a:r>
              <a:rPr lang="en-US" altLang="ja-JP" dirty="0" smtClean="0"/>
              <a:t> -” </a:t>
            </a:r>
            <a:r>
              <a:rPr lang="ja-JP" altLang="en-US" dirty="0" smtClean="0"/>
              <a:t>と </a:t>
            </a:r>
            <a:r>
              <a:rPr lang="en-US" altLang="ja-JP" dirty="0" smtClean="0"/>
              <a:t>“</a:t>
            </a:r>
            <a:r>
              <a:rPr lang="en-US" altLang="ja-JP" dirty="0" smtClean="0">
                <a:solidFill>
                  <a:srgbClr val="FF0000"/>
                </a:solidFill>
              </a:rPr>
              <a:t>-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オプションをつける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78196" y="637448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user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417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sudo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4256" y="2204864"/>
            <a:ext cx="8626185" cy="964704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</a:t>
            </a:r>
            <a:r>
              <a:rPr lang="en-US" altLang="ja-JP" sz="4800" dirty="0" err="1" smtClean="0">
                <a:solidFill>
                  <a:schemeClr val="bg1"/>
                </a:solidFill>
              </a:rPr>
              <a:t>sudo</a:t>
            </a:r>
            <a:r>
              <a:rPr lang="en-US" altLang="ja-JP" sz="4800" dirty="0" smtClean="0">
                <a:solidFill>
                  <a:schemeClr val="bg1"/>
                </a:solidFill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</a:rPr>
              <a:t>実行コマンド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</a:t>
            </a:r>
            <a:r>
              <a:rPr lang="en-US" altLang="ja-JP" dirty="0" smtClean="0"/>
              <a:t>oot</a:t>
            </a:r>
            <a:r>
              <a:rPr lang="ja-JP" altLang="en-US" dirty="0" smtClean="0"/>
              <a:t>としてコマンドを実行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48264" y="6444044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</a:t>
            </a:r>
            <a:r>
              <a:rPr lang="en-US" altLang="ja-JP" dirty="0" smtClean="0"/>
              <a:t>user do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4364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smtClean="0"/>
              <a:t>Where is</a:t>
            </a:r>
            <a:br>
              <a:rPr lang="en-US" altLang="ja-JP" sz="8000" dirty="0" smtClean="0"/>
            </a:br>
            <a:r>
              <a:rPr lang="en-US" altLang="ja-JP" sz="8000" dirty="0" smtClean="0"/>
              <a:t>Linux Command?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57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前回休んだ人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lang="en-US" altLang="ja-JP" sz="6600" dirty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ﾉｼ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3203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usr</a:t>
            </a:r>
            <a:r>
              <a:rPr kumimoji="1" lang="en-US" altLang="ja-JP" dirty="0" smtClean="0"/>
              <a:t>/bin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24594" y="1628800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/bin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31093" y="4221088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</a:t>
            </a:r>
            <a:r>
              <a:rPr lang="en-US" altLang="ja-JP" sz="6000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bin</a:t>
            </a:r>
            <a:endParaRPr lang="en-US" altLang="ja-JP" sz="60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01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8000" dirty="0" smtClean="0"/>
              <a:t>UNIX</a:t>
            </a:r>
            <a:r>
              <a:rPr kumimoji="1" lang="ja-JP" altLang="en-US" sz="8000" dirty="0" smtClean="0"/>
              <a:t>という哲学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97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58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1: </a:t>
            </a:r>
            <a:r>
              <a:rPr kumimoji="1" lang="ja-JP" altLang="en-US" dirty="0" smtClean="0"/>
              <a:t>スモール・イズ・ビューティフル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 t="16309" r="9230" b="34754"/>
          <a:stretch/>
        </p:blipFill>
        <p:spPr bwMode="auto">
          <a:xfrm>
            <a:off x="684559" y="1556792"/>
            <a:ext cx="8057481" cy="476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446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コンソール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6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パイプ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1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よくあるタスク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539552" y="1988840"/>
            <a:ext cx="8136904" cy="280831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ja-JP" sz="4000" dirty="0" smtClean="0">
                <a:solidFill>
                  <a:srgbClr val="FF0000"/>
                </a:solidFill>
              </a:rPr>
              <a:t>“/category/games”</a:t>
            </a:r>
            <a:r>
              <a:rPr lang="en-US" altLang="ja-JP" sz="4000" dirty="0" smtClean="0"/>
              <a:t> </a:t>
            </a:r>
            <a:r>
              <a:rPr lang="ja-JP" altLang="en-US" sz="4000" dirty="0" smtClean="0"/>
              <a:t>へ何件のアクセスがあったか集計したい</a:t>
            </a:r>
            <a:endParaRPr lang="en-US" altLang="ja-JP" sz="4000" dirty="0" smtClean="0"/>
          </a:p>
          <a:p>
            <a:r>
              <a:rPr kumimoji="1" lang="ja-JP" altLang="en-US" sz="4000" dirty="0" smtClean="0"/>
              <a:t>アクセスログは</a:t>
            </a:r>
            <a:r>
              <a:rPr kumimoji="1" lang="en-US" altLang="ja-JP" sz="4000" dirty="0" smtClean="0"/>
              <a:t>10</a:t>
            </a:r>
            <a:r>
              <a:rPr kumimoji="1" lang="ja-JP" altLang="en-US" sz="4000" dirty="0" smtClean="0"/>
              <a:t>万行</a:t>
            </a:r>
            <a:r>
              <a:rPr lang="ja-JP" altLang="en-US" sz="4000" dirty="0"/>
              <a:t>ほど</a:t>
            </a:r>
            <a:r>
              <a:rPr kumimoji="1" lang="ja-JP" altLang="en-US" sz="4000" dirty="0" smtClean="0"/>
              <a:t>ある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4886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grep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1589" y="1772816"/>
            <a:ext cx="8472478" cy="1080120"/>
          </a:xfrm>
          <a:solidFill>
            <a:schemeClr val="tx1"/>
          </a:solidFill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grep ‘</a:t>
            </a:r>
            <a:r>
              <a:rPr lang="ja-JP" altLang="en-US" sz="6600" dirty="0" smtClean="0">
                <a:solidFill>
                  <a:schemeClr val="bg1"/>
                </a:solidFill>
              </a:rPr>
              <a:t>パターン</a:t>
            </a:r>
            <a:r>
              <a:rPr lang="en-US" altLang="ja-JP" sz="6600" dirty="0" smtClean="0">
                <a:solidFill>
                  <a:schemeClr val="bg1"/>
                </a:solidFill>
              </a:rPr>
              <a:t>’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ファイルから 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パターン</a:t>
            </a:r>
            <a:r>
              <a:rPr lang="en-US" altLang="ja-JP" dirty="0" smtClean="0"/>
              <a:t>” </a:t>
            </a:r>
            <a:r>
              <a:rPr lang="ja-JP" altLang="en-US" dirty="0" smtClean="0"/>
              <a:t>に該当する行を表示します。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83653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wc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1589" y="1772816"/>
            <a:ext cx="8472478" cy="1080120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wc</a:t>
            </a:r>
            <a:r>
              <a:rPr lang="en-US" altLang="ja-JP" sz="6600" dirty="0" smtClean="0">
                <a:solidFill>
                  <a:schemeClr val="bg1"/>
                </a:solidFill>
              </a:rPr>
              <a:t> –l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ファイルの行数をカウントする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7083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パイプを利用する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コマンドの実行結果を、次のコマンドに引き継ぐことができます。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19514" y="390820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lang="en-US" altLang="ja-JP" sz="3200" dirty="0"/>
              <a:t>B</a:t>
            </a:r>
            <a:endParaRPr kumimoji="1" lang="ja-JP" altLang="en-US" sz="3200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4485134" y="3685517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6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9600" dirty="0" smtClean="0"/>
              <a:t>PC</a:t>
            </a:r>
            <a:r>
              <a:rPr lang="ja-JP" altLang="en-US" sz="9600" dirty="0" smtClean="0"/>
              <a:t>借りた人</a:t>
            </a:r>
            <a:r>
              <a:rPr lang="en-US" altLang="ja-JP" sz="9600" dirty="0" smtClean="0"/>
              <a:t/>
            </a:r>
            <a:br>
              <a:rPr lang="en-US" altLang="ja-JP" sz="9600" dirty="0" smtClean="0"/>
            </a:br>
            <a:r>
              <a:rPr lang="en-US" altLang="ja-JP" sz="6600" dirty="0" smtClean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</a:t>
            </a:r>
            <a:r>
              <a:rPr lang="ja-JP" altLang="en-US" sz="6600" dirty="0"/>
              <a:t>ｼ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9173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2800" dirty="0" smtClean="0">
                <a:solidFill>
                  <a:schemeClr val="bg1"/>
                </a:solidFill>
              </a:rPr>
              <a:t>$ grep </a:t>
            </a:r>
            <a:r>
              <a:rPr lang="en-US" altLang="ja-JP" sz="2800" dirty="0" smtClean="0">
                <a:solidFill>
                  <a:srgbClr val="FF0000"/>
                </a:solidFill>
              </a:rPr>
              <a:t>‘GET /category/games’</a:t>
            </a:r>
            <a:r>
              <a:rPr lang="en-US" altLang="ja-JP" sz="2800" dirty="0" smtClean="0">
                <a:solidFill>
                  <a:schemeClr val="bg1"/>
                </a:solidFill>
              </a:rPr>
              <a:t> access.log </a:t>
            </a:r>
            <a:r>
              <a:rPr lang="en-US" altLang="ja-JP" sz="2800" dirty="0" smtClean="0">
                <a:solidFill>
                  <a:srgbClr val="FF0000"/>
                </a:solidFill>
              </a:rPr>
              <a:t>|</a:t>
            </a:r>
            <a:r>
              <a:rPr lang="en-US" altLang="ja-JP" sz="2800" dirty="0" smtClean="0">
                <a:solidFill>
                  <a:schemeClr val="bg1"/>
                </a:solidFill>
              </a:rPr>
              <a:t> 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wc</a:t>
            </a:r>
            <a:r>
              <a:rPr lang="en-US" altLang="ja-JP" sz="2800" dirty="0" smtClean="0">
                <a:solidFill>
                  <a:schemeClr val="bg1"/>
                </a:solidFill>
              </a:rPr>
              <a:t> -l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/>
              <a:t>から</a:t>
            </a:r>
            <a:r>
              <a:rPr lang="en-US" altLang="ja-JP" dirty="0" smtClean="0">
                <a:solidFill>
                  <a:srgbClr val="FF0000"/>
                </a:solidFill>
              </a:rPr>
              <a:t>“/</a:t>
            </a:r>
            <a:r>
              <a:rPr lang="en-US" altLang="ja-JP" dirty="0">
                <a:solidFill>
                  <a:srgbClr val="FF0000"/>
                </a:solidFill>
              </a:rPr>
              <a:t>category/games</a:t>
            </a:r>
            <a:r>
              <a:rPr lang="en-US" altLang="ja-JP" dirty="0" smtClean="0"/>
              <a:t>” 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ja-JP" altLang="en-US" dirty="0" smtClean="0"/>
              <a:t>検索結果の行数を</a:t>
            </a:r>
            <a:r>
              <a:rPr lang="en-US" altLang="ja-JP" dirty="0" err="1" smtClean="0"/>
              <a:t>wc</a:t>
            </a:r>
            <a:r>
              <a:rPr lang="ja-JP" altLang="en-US" dirty="0" smtClean="0"/>
              <a:t>でカウント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14278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やってみよう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539552" y="1988840"/>
            <a:ext cx="8136904" cy="280831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ja-JP" sz="4000" dirty="0" smtClean="0">
                <a:solidFill>
                  <a:srgbClr val="FF0000"/>
                </a:solidFill>
              </a:rPr>
              <a:t>“/category/games”</a:t>
            </a:r>
            <a:r>
              <a:rPr lang="en-US" altLang="ja-JP" sz="4000" dirty="0" smtClean="0"/>
              <a:t> </a:t>
            </a:r>
            <a:r>
              <a:rPr lang="ja-JP" altLang="en-US" sz="4000" dirty="0" smtClean="0"/>
              <a:t>へ何件のアクセスがあったか集計したい</a:t>
            </a:r>
            <a:endParaRPr kumimoji="1" lang="en-US" altLang="ja-JP" sz="4000" dirty="0" smtClean="0"/>
          </a:p>
          <a:p>
            <a:r>
              <a:rPr kumimoji="1" lang="ja-JP" altLang="en-US" sz="4000" dirty="0" smtClean="0"/>
              <a:t>アクセスログは</a:t>
            </a:r>
            <a:r>
              <a:rPr kumimoji="1" lang="en-US" altLang="ja-JP" sz="4000" dirty="0" smtClean="0"/>
              <a:t>10</a:t>
            </a:r>
            <a:r>
              <a:rPr kumimoji="1" lang="ja-JP" altLang="en-US" sz="4000" dirty="0" smtClean="0"/>
              <a:t>万行</a:t>
            </a:r>
            <a:r>
              <a:rPr lang="ja-JP" altLang="en-US" sz="4000" dirty="0"/>
              <a:t>あるが</a:t>
            </a:r>
            <a:r>
              <a:rPr lang="ja-JP" altLang="en-US" sz="4000" dirty="0" smtClean="0"/>
              <a:t>、</a:t>
            </a:r>
            <a:r>
              <a:rPr lang="ja-JP" altLang="en-US" sz="4000" dirty="0" smtClean="0">
                <a:solidFill>
                  <a:srgbClr val="FF0000"/>
                </a:solidFill>
              </a:rPr>
              <a:t>先頭の</a:t>
            </a:r>
            <a:r>
              <a:rPr lang="en-US" altLang="ja-JP" sz="4000" dirty="0" smtClean="0">
                <a:solidFill>
                  <a:srgbClr val="FF0000"/>
                </a:solidFill>
              </a:rPr>
              <a:t>1</a:t>
            </a:r>
            <a:r>
              <a:rPr lang="ja-JP" altLang="en-US" sz="4000" dirty="0" smtClean="0">
                <a:solidFill>
                  <a:srgbClr val="FF0000"/>
                </a:solidFill>
              </a:rPr>
              <a:t>万件だけ対象</a:t>
            </a:r>
            <a:r>
              <a:rPr lang="ja-JP" altLang="en-US" sz="4000" dirty="0" smtClean="0"/>
              <a:t>にしたい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83490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head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1589" y="1772816"/>
            <a:ext cx="8472478" cy="1080120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head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ファイルから先頭</a:t>
            </a:r>
            <a:r>
              <a:rPr lang="en-US" altLang="ja-JP" dirty="0" smtClean="0"/>
              <a:t>10</a:t>
            </a:r>
            <a:r>
              <a:rPr lang="ja-JP" altLang="en-US" dirty="0" smtClean="0"/>
              <a:t>行を表示</a:t>
            </a:r>
            <a:endParaRPr lang="en-US" altLang="ja-JP" dirty="0" smtClean="0"/>
          </a:p>
          <a:p>
            <a:r>
              <a:rPr lang="ja-JP" altLang="en-US" dirty="0" smtClean="0"/>
              <a:t>オプションで「</a:t>
            </a:r>
            <a:r>
              <a:rPr lang="en-US" altLang="ja-JP" dirty="0" smtClean="0"/>
              <a:t>-100</a:t>
            </a:r>
            <a:r>
              <a:rPr lang="ja-JP" altLang="en-US" dirty="0" smtClean="0"/>
              <a:t>」を指定すると先頭の</a:t>
            </a:r>
            <a:r>
              <a:rPr lang="en-US" altLang="ja-JP" dirty="0" smtClean="0"/>
              <a:t>100</a:t>
            </a:r>
            <a:r>
              <a:rPr lang="ja-JP" altLang="en-US" dirty="0" smtClean="0"/>
              <a:t>行を表示する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882271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パイプは何個でもコマンドを連結することができます。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3897052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kumimoji="1" lang="en-US" altLang="ja-JP" sz="2800" dirty="0" smtClean="0"/>
              <a:t>A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3347864" y="3882938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lang="en-US" altLang="ja-JP" sz="2800" dirty="0"/>
              <a:t>B</a:t>
            </a:r>
            <a:endParaRPr kumimoji="1" lang="ja-JP" altLang="en-US" sz="2800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15816" y="3646984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24128" y="3635835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56176" y="3923867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lang="en-US" altLang="ja-JP" sz="2800" dirty="0" smtClean="0"/>
              <a:t>C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100392" y="3933056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972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パイプ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4400" dirty="0" smtClean="0">
                <a:solidFill>
                  <a:srgbClr val="FEF6E3"/>
                </a:solidFill>
              </a:rPr>
              <a:t>｜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en-US" altLang="ja-JP" sz="4000" dirty="0">
                <a:solidFill>
                  <a:srgbClr val="FEF6E3"/>
                </a:solidFill>
              </a:rPr>
              <a:t> </a:t>
            </a:r>
            <a:r>
              <a:rPr lang="ja-JP" altLang="en-US" sz="4000" dirty="0" smtClean="0">
                <a:solidFill>
                  <a:srgbClr val="FEF6E3"/>
                </a:solidFill>
              </a:rPr>
              <a:t>コマンドの実行結果</a:t>
            </a:r>
            <a:r>
              <a:rPr lang="en-US" altLang="ja-JP" sz="4000" dirty="0" smtClean="0">
                <a:solidFill>
                  <a:srgbClr val="FEF6E3"/>
                </a:solidFill>
              </a:rPr>
              <a:t>(</a:t>
            </a:r>
            <a:r>
              <a:rPr lang="ja-JP" altLang="en-US" sz="4000" dirty="0" smtClean="0">
                <a:solidFill>
                  <a:srgbClr val="FEF6E3"/>
                </a:solidFill>
              </a:rPr>
              <a:t>標準出力</a:t>
            </a:r>
            <a:r>
              <a:rPr lang="en-US" altLang="ja-JP" sz="4000" dirty="0" smtClean="0">
                <a:solidFill>
                  <a:srgbClr val="FEF6E3"/>
                </a:solidFill>
              </a:rPr>
              <a:t>)</a:t>
            </a:r>
            <a:r>
              <a:rPr lang="ja-JP" altLang="en-US" sz="4000" dirty="0" smtClean="0">
                <a:solidFill>
                  <a:srgbClr val="FEF6E3"/>
                </a:solidFill>
              </a:rPr>
              <a:t>を、次のコマンドに渡す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パイプ</a:t>
            </a:r>
            <a:r>
              <a:rPr lang="ja-JP" altLang="en-US" sz="4000" dirty="0" smtClean="0">
                <a:solidFill>
                  <a:srgbClr val="FEF6E3"/>
                </a:solidFill>
              </a:rPr>
              <a:t>は一度に何個でも指定できる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lvl="1"/>
            <a:endParaRPr kumimoji="1" lang="en-US" altLang="ja-JP" sz="4000" dirty="0">
              <a:solidFill>
                <a:srgbClr val="FEF6E3"/>
              </a:solidFill>
            </a:endParaRPr>
          </a:p>
          <a:p>
            <a:r>
              <a:rPr lang="en-US" altLang="ja-JP" sz="4400" dirty="0" smtClean="0">
                <a:solidFill>
                  <a:srgbClr val="FEF6E3"/>
                </a:solidFill>
              </a:rPr>
              <a:t>Linux</a:t>
            </a:r>
            <a:r>
              <a:rPr lang="ja-JP" altLang="en-US" sz="4400" dirty="0" smtClean="0">
                <a:solidFill>
                  <a:srgbClr val="FEF6E3"/>
                </a:solidFill>
              </a:rPr>
              <a:t>の</a:t>
            </a:r>
            <a:r>
              <a:rPr lang="en-US" altLang="ja-JP" sz="4400" dirty="0" smtClean="0">
                <a:solidFill>
                  <a:srgbClr val="FEF6E3"/>
                </a:solidFill>
              </a:rPr>
              <a:t>1</a:t>
            </a:r>
            <a:r>
              <a:rPr lang="ja-JP" altLang="en-US" sz="4400" dirty="0" smtClean="0">
                <a:solidFill>
                  <a:srgbClr val="FEF6E3"/>
                </a:solidFill>
              </a:rPr>
              <a:t>コマンドが</a:t>
            </a:r>
            <a:r>
              <a:rPr lang="en-US" altLang="ja-JP" sz="4400" dirty="0" smtClean="0">
                <a:solidFill>
                  <a:srgbClr val="FEF6E3"/>
                </a:solidFill>
              </a:rPr>
              <a:t>1</a:t>
            </a:r>
            <a:r>
              <a:rPr lang="ja-JP" altLang="en-US" sz="4400" dirty="0" smtClean="0">
                <a:solidFill>
                  <a:srgbClr val="FEF6E3"/>
                </a:solidFill>
              </a:rPr>
              <a:t>機能なのは、パイプの利用を前提としている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ja-JP" altLang="en-US" sz="8000" dirty="0"/>
              <a:t>リダイレクト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10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よくあるタスク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67544" y="1700808"/>
            <a:ext cx="8136904" cy="417646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kumimoji="1" lang="ja-JP" altLang="en-US" sz="4000" dirty="0" smtClean="0"/>
              <a:t>アクセスログ</a:t>
            </a:r>
            <a:r>
              <a:rPr lang="ja-JP" altLang="en-US" sz="4000" dirty="0" smtClean="0"/>
              <a:t>の中から、</a:t>
            </a:r>
            <a:r>
              <a:rPr lang="en-US" altLang="ja-JP" sz="4000" dirty="0" smtClean="0">
                <a:solidFill>
                  <a:srgbClr val="FF0000"/>
                </a:solidFill>
              </a:rPr>
              <a:t>iPhone</a:t>
            </a:r>
            <a:r>
              <a:rPr lang="ja-JP" altLang="en-US" sz="4000" dirty="0" smtClean="0">
                <a:solidFill>
                  <a:srgbClr val="FF0000"/>
                </a:solidFill>
              </a:rPr>
              <a:t>のアクセスだけ抽出</a:t>
            </a:r>
            <a:r>
              <a:rPr lang="ja-JP" altLang="en-US" sz="4000" dirty="0" smtClean="0"/>
              <a:t>して欲しい</a:t>
            </a:r>
            <a:r>
              <a:rPr lang="en-US" altLang="ja-JP" sz="4000" dirty="0" smtClean="0"/>
              <a:t/>
            </a:r>
            <a:br>
              <a:rPr lang="en-US" altLang="ja-JP" sz="4000" dirty="0" smtClean="0"/>
            </a:br>
            <a:endParaRPr lang="en-US" altLang="ja-JP" sz="4000" dirty="0" smtClean="0"/>
          </a:p>
          <a:p>
            <a:r>
              <a:rPr lang="en-US" altLang="ja-JP" sz="4000" dirty="0" smtClean="0"/>
              <a:t>iPhone</a:t>
            </a:r>
            <a:r>
              <a:rPr lang="ja-JP" altLang="en-US" sz="4000" dirty="0"/>
              <a:t>かどうか</a:t>
            </a:r>
            <a:r>
              <a:rPr lang="ja-JP" altLang="en-US" sz="4000" dirty="0" smtClean="0"/>
              <a:t>の判断は</a:t>
            </a:r>
            <a:r>
              <a:rPr lang="en-US" altLang="ja-JP" sz="4000" dirty="0" err="1" smtClean="0"/>
              <a:t>UserAgent</a:t>
            </a:r>
            <a:r>
              <a:rPr lang="ja-JP" altLang="en-US" sz="4000" dirty="0"/>
              <a:t>に</a:t>
            </a:r>
            <a:r>
              <a:rPr lang="ja-JP" altLang="en-US" sz="4000" dirty="0" smtClean="0"/>
              <a:t> </a:t>
            </a:r>
            <a:r>
              <a:rPr lang="en-US" altLang="ja-JP" sz="4000" dirty="0" smtClean="0"/>
              <a:t>“iPhone” </a:t>
            </a:r>
            <a:r>
              <a:rPr lang="ja-JP" altLang="en-US" sz="4000" dirty="0" smtClean="0"/>
              <a:t>が含まれていれば</a:t>
            </a:r>
            <a:r>
              <a:rPr lang="en-US" altLang="ja-JP" sz="4000" dirty="0" smtClean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08441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コマンドの実行結果を、ファイル等に保存することができます。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19514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95936" y="3861048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373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grep </a:t>
            </a:r>
            <a:r>
              <a:rPr lang="ja-JP" altLang="en-US" dirty="0" smtClean="0">
                <a:solidFill>
                  <a:srgbClr val="FF0000"/>
                </a:solidFill>
              </a:rPr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iPhone’</a:t>
            </a:r>
            <a:r>
              <a:rPr lang="en-US" altLang="ja-JP" dirty="0" smtClean="0">
                <a:solidFill>
                  <a:schemeClr val="bg1"/>
                </a:solidFill>
              </a:rPr>
              <a:t> access.log </a:t>
            </a:r>
            <a:r>
              <a:rPr lang="en-US" altLang="ja-JP" dirty="0" smtClean="0">
                <a:solidFill>
                  <a:srgbClr val="FF0000"/>
                </a:solidFill>
              </a:rPr>
              <a:t>&gt; iphone.log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 smtClean="0"/>
              <a:t>から文字列</a:t>
            </a:r>
            <a:r>
              <a:rPr lang="en-US" altLang="ja-JP" dirty="0" smtClean="0">
                <a:solidFill>
                  <a:srgbClr val="FF0000"/>
                </a:solidFill>
              </a:rPr>
              <a:t>”iPhone”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en-US" altLang="ja-JP" dirty="0" smtClean="0"/>
              <a:t>iphone.log</a:t>
            </a:r>
            <a:r>
              <a:rPr lang="ja-JP" altLang="en-US" dirty="0" err="1" smtClean="0"/>
              <a:t>へ</a:t>
            </a:r>
            <a:r>
              <a:rPr lang="ja-JP" altLang="en-US" dirty="0" smtClean="0"/>
              <a:t>結果を保存する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51015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よくあるタスク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67544" y="1700808"/>
            <a:ext cx="8136904" cy="417646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ja-JP" altLang="en-US" sz="4000" dirty="0" smtClean="0"/>
              <a:t>先ほどのログに</a:t>
            </a:r>
            <a:r>
              <a:rPr lang="en-US" altLang="ja-JP" sz="4000" dirty="0" err="1" smtClean="0"/>
              <a:t>MacOS</a:t>
            </a:r>
            <a:r>
              <a:rPr lang="ja-JP" altLang="en-US" sz="4000" dirty="0" smtClean="0"/>
              <a:t>からのアクセスも</a:t>
            </a:r>
            <a:r>
              <a:rPr lang="ja-JP" altLang="en-US" sz="4000" dirty="0" smtClean="0">
                <a:solidFill>
                  <a:srgbClr val="FF0000"/>
                </a:solidFill>
              </a:rPr>
              <a:t>追加</a:t>
            </a:r>
            <a:r>
              <a:rPr lang="ja-JP" altLang="en-US" sz="4000" dirty="0" smtClean="0"/>
              <a:t>して欲しい</a:t>
            </a:r>
            <a:r>
              <a:rPr lang="en-US" altLang="ja-JP" sz="4000" dirty="0" smtClean="0"/>
              <a:t/>
            </a:r>
            <a:br>
              <a:rPr lang="en-US" altLang="ja-JP" sz="4000" dirty="0" smtClean="0"/>
            </a:br>
            <a:endParaRPr lang="en-US" altLang="ja-JP" sz="4000" dirty="0" smtClean="0"/>
          </a:p>
          <a:p>
            <a:r>
              <a:rPr lang="en-US" altLang="ja-JP" sz="4000" dirty="0" err="1" smtClean="0"/>
              <a:t>MacOS</a:t>
            </a:r>
            <a:r>
              <a:rPr lang="ja-JP" altLang="en-US" sz="4000" dirty="0" smtClean="0"/>
              <a:t>か</a:t>
            </a:r>
            <a:r>
              <a:rPr lang="ja-JP" altLang="en-US" sz="4000" dirty="0"/>
              <a:t>どうか</a:t>
            </a:r>
            <a:r>
              <a:rPr lang="ja-JP" altLang="en-US" sz="4000" dirty="0" smtClean="0"/>
              <a:t>の判断は</a:t>
            </a:r>
            <a:r>
              <a:rPr lang="en-US" altLang="ja-JP" sz="4000" dirty="0" err="1" smtClean="0"/>
              <a:t>UserAgent</a:t>
            </a:r>
            <a:r>
              <a:rPr lang="ja-JP" altLang="en-US" sz="4000" dirty="0"/>
              <a:t>に</a:t>
            </a:r>
            <a:r>
              <a:rPr lang="ja-JP" altLang="en-US" sz="4000" dirty="0" smtClean="0"/>
              <a:t> </a:t>
            </a:r>
            <a:r>
              <a:rPr lang="en-US" altLang="ja-JP" sz="4000" dirty="0"/>
              <a:t>“Macintosh” </a:t>
            </a:r>
            <a:r>
              <a:rPr lang="ja-JP" altLang="en-US" sz="4000" dirty="0" smtClean="0"/>
              <a:t>が含まれていれば</a:t>
            </a:r>
            <a:r>
              <a:rPr lang="en-US" altLang="ja-JP" sz="4000" dirty="0" smtClean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49905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800" dirty="0"/>
              <a:t>GitHub</a:t>
            </a:r>
            <a:r>
              <a:rPr lang="ja-JP" altLang="en-US" sz="4800" dirty="0"/>
              <a:t>の資料見て</a:t>
            </a:r>
            <a:r>
              <a:rPr lang="ja-JP" altLang="en-US" sz="4800" dirty="0" smtClean="0"/>
              <a:t>ね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環境</a:t>
            </a:r>
            <a:r>
              <a:rPr lang="ja-JP" altLang="en-US" sz="4800" dirty="0"/>
              <a:t>構築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691846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を利用する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“&gt;&gt;”</a:t>
            </a:r>
            <a:r>
              <a:rPr kumimoji="1" lang="ja-JP" altLang="en-US" dirty="0" smtClean="0"/>
              <a:t>を用いることで、コマンドの実行結果を、ファイル等に</a:t>
            </a:r>
            <a:r>
              <a:rPr kumimoji="1" lang="ja-JP" altLang="en-US" dirty="0" smtClean="0">
                <a:solidFill>
                  <a:srgbClr val="FF0000"/>
                </a:solidFill>
              </a:rPr>
              <a:t>追記</a:t>
            </a:r>
            <a:r>
              <a:rPr kumimoji="1" lang="ja-JP" altLang="en-US" dirty="0" smtClean="0"/>
              <a:t>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80112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26047" y="3861047"/>
            <a:ext cx="1893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r>
              <a:rPr kumimoji="1" lang="en-US" altLang="ja-JP" sz="8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611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grep </a:t>
            </a:r>
            <a:r>
              <a:rPr lang="ja-JP" altLang="en-US" dirty="0" smtClean="0">
                <a:solidFill>
                  <a:srgbClr val="FF0000"/>
                </a:solidFill>
              </a:rPr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Macintosh’</a:t>
            </a:r>
            <a:r>
              <a:rPr lang="en-US" altLang="ja-JP" dirty="0" smtClean="0">
                <a:solidFill>
                  <a:schemeClr val="bg1"/>
                </a:solidFill>
              </a:rPr>
              <a:t> access.log </a:t>
            </a:r>
            <a:r>
              <a:rPr lang="en-US" altLang="ja-JP" dirty="0" smtClean="0">
                <a:solidFill>
                  <a:srgbClr val="FF0000"/>
                </a:solidFill>
              </a:rPr>
              <a:t>&gt;&gt; </a:t>
            </a:r>
            <a:r>
              <a:rPr lang="en-US" altLang="ja-JP" dirty="0" smtClean="0">
                <a:solidFill>
                  <a:schemeClr val="bg1"/>
                </a:solidFill>
              </a:rPr>
              <a:t>iphone.log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 smtClean="0"/>
              <a:t>から文字列</a:t>
            </a:r>
            <a:r>
              <a:rPr lang="en-US" altLang="ja-JP" dirty="0" smtClean="0">
                <a:solidFill>
                  <a:srgbClr val="FF0000"/>
                </a:solidFill>
              </a:rPr>
              <a:t>”Macintosh”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en-US" altLang="ja-JP" dirty="0" smtClean="0"/>
              <a:t>iphone.log</a:t>
            </a:r>
            <a:r>
              <a:rPr lang="ja-JP" altLang="en-US" dirty="0" err="1" smtClean="0"/>
              <a:t>へ</a:t>
            </a:r>
            <a:r>
              <a:rPr lang="ja-JP" altLang="en-US" dirty="0" smtClean="0"/>
              <a:t>結果を</a:t>
            </a:r>
            <a:r>
              <a:rPr lang="ja-JP" altLang="en-US" dirty="0" smtClean="0">
                <a:solidFill>
                  <a:srgbClr val="FF0000"/>
                </a:solidFill>
              </a:rPr>
              <a:t>追記</a:t>
            </a:r>
            <a:r>
              <a:rPr lang="ja-JP" altLang="en-US" dirty="0" smtClean="0"/>
              <a:t>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80916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リダイレクト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92500"/>
          </a:bodyPr>
          <a:lstStyle/>
          <a:p>
            <a:r>
              <a:rPr lang="en-US" altLang="ja-JP" sz="4400" dirty="0" smtClean="0">
                <a:solidFill>
                  <a:srgbClr val="FF0000"/>
                </a:solidFill>
              </a:rPr>
              <a:t>&gt;</a:t>
            </a:r>
            <a:r>
              <a:rPr lang="en-US" altLang="ja-JP" sz="4400" dirty="0" smtClean="0">
                <a:solidFill>
                  <a:srgbClr val="FEF6E3"/>
                </a:solidFill>
              </a:rPr>
              <a:t> 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名前</a:t>
            </a:r>
            <a:r>
              <a:rPr lang="ja-JP" altLang="en-US" dirty="0" smtClean="0">
                <a:solidFill>
                  <a:srgbClr val="FEF6E3"/>
                </a:solidFill>
              </a:rPr>
              <a:t>をつけて保存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  <a:endParaRPr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en-US" altLang="ja-JP" sz="4000" dirty="0">
                <a:solidFill>
                  <a:srgbClr val="FEF6E3"/>
                </a:solidFill>
              </a:rPr>
              <a:t> </a:t>
            </a:r>
            <a:r>
              <a:rPr lang="ja-JP" altLang="en-US" sz="4000" dirty="0">
                <a:solidFill>
                  <a:srgbClr val="FEF6E3"/>
                </a:solidFill>
              </a:rPr>
              <a:t>標</a:t>
            </a:r>
            <a:r>
              <a:rPr lang="ja-JP" altLang="en-US" sz="4000" dirty="0" smtClean="0">
                <a:solidFill>
                  <a:srgbClr val="FEF6E3"/>
                </a:solidFill>
              </a:rPr>
              <a:t>準出力に出力された情報を、指定されたファイル等に</a:t>
            </a:r>
            <a:r>
              <a:rPr lang="ja-JP" altLang="en-US" sz="4000" dirty="0" smtClean="0">
                <a:solidFill>
                  <a:srgbClr val="FF0000"/>
                </a:solidFill>
              </a:rPr>
              <a:t>上書き</a:t>
            </a:r>
            <a:r>
              <a:rPr lang="ja-JP" altLang="en-US" sz="4000" dirty="0" smtClean="0">
                <a:solidFill>
                  <a:srgbClr val="FEF6E3"/>
                </a:solidFill>
              </a:rPr>
              <a:t>する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r>
              <a:rPr lang="en-US" altLang="ja-JP" sz="4800" dirty="0" smtClean="0">
                <a:solidFill>
                  <a:srgbClr val="FF0000"/>
                </a:solidFill>
              </a:rPr>
              <a:t>&gt;&gt;</a:t>
            </a:r>
            <a:r>
              <a:rPr lang="en-US" altLang="ja-JP" sz="4800" dirty="0" smtClean="0">
                <a:solidFill>
                  <a:srgbClr val="FEF6E3"/>
                </a:solidFill>
              </a:rPr>
              <a:t>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追記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標準出力に出力された情報を、指定された</a:t>
            </a:r>
            <a:r>
              <a:rPr lang="ja-JP" altLang="en-US" sz="4000" dirty="0" smtClean="0">
                <a:solidFill>
                  <a:srgbClr val="FEF6E3"/>
                </a:solidFill>
              </a:rPr>
              <a:t>ファイルの</a:t>
            </a:r>
            <a:r>
              <a:rPr lang="ja-JP" altLang="en-US" sz="4000" dirty="0" smtClean="0">
                <a:solidFill>
                  <a:srgbClr val="FF0000"/>
                </a:solidFill>
              </a:rPr>
              <a:t>末尾に追記</a:t>
            </a:r>
            <a:r>
              <a:rPr lang="ja-JP" altLang="en-US" sz="4000" dirty="0" smtClean="0">
                <a:solidFill>
                  <a:srgbClr val="FEF6E3"/>
                </a:solidFill>
              </a:rPr>
              <a:t>する</a:t>
            </a:r>
            <a:endParaRPr lang="en-US" altLang="ja-JP" sz="4000" dirty="0">
              <a:solidFill>
                <a:srgbClr val="FEF6E3"/>
              </a:solidFill>
            </a:endParaRPr>
          </a:p>
          <a:p>
            <a:pPr lvl="1"/>
            <a:endParaRPr lang="en-US" altLang="ja-JP" sz="40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よくあるタスク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67544" y="2276872"/>
            <a:ext cx="8136904" cy="237626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ja-JP" altLang="en-US" sz="4000" dirty="0" smtClean="0"/>
              <a:t>先ほどの</a:t>
            </a:r>
            <a:r>
              <a:rPr lang="en-US" altLang="ja-JP" sz="4000" dirty="0" smtClean="0">
                <a:solidFill>
                  <a:srgbClr val="FF0000"/>
                </a:solidFill>
              </a:rPr>
              <a:t>iphone.log</a:t>
            </a:r>
            <a:r>
              <a:rPr lang="ja-JP" altLang="en-US" sz="4000" dirty="0" smtClean="0"/>
              <a:t>の中から、</a:t>
            </a:r>
            <a:r>
              <a:rPr lang="en-US" altLang="ja-JP" sz="4000" dirty="0" smtClean="0"/>
              <a:t/>
            </a:r>
            <a:br>
              <a:rPr lang="en-US" altLang="ja-JP" sz="4000" dirty="0" smtClean="0"/>
            </a:br>
            <a:r>
              <a:rPr lang="en-US" altLang="ja-JP" sz="4000" dirty="0" smtClean="0">
                <a:solidFill>
                  <a:srgbClr val="FF0000"/>
                </a:solidFill>
              </a:rPr>
              <a:t>” </a:t>
            </a:r>
            <a:r>
              <a:rPr lang="en-US" altLang="ja-JP" sz="4000" dirty="0">
                <a:solidFill>
                  <a:srgbClr val="FF0000"/>
                </a:solidFill>
              </a:rPr>
              <a:t>/category/games</a:t>
            </a:r>
            <a:r>
              <a:rPr lang="en-US" altLang="ja-JP" sz="4000" dirty="0" smtClean="0">
                <a:solidFill>
                  <a:srgbClr val="FF0000"/>
                </a:solidFill>
              </a:rPr>
              <a:t>”</a:t>
            </a:r>
            <a:r>
              <a:rPr lang="ja-JP" altLang="en-US" sz="4000" dirty="0" err="1" smtClean="0"/>
              <a:t>への</a:t>
            </a:r>
            <a:r>
              <a:rPr lang="ja-JP" altLang="en-US" sz="4000" dirty="0" smtClean="0"/>
              <a:t>アクセス件数を集計して欲しい</a:t>
            </a:r>
            <a:endParaRPr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3343950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“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dirty="0" smtClean="0"/>
              <a:t>を用いることで、ファイルの内容をコマンドに</a:t>
            </a:r>
            <a:r>
              <a:rPr lang="ja-JP" altLang="en-US" dirty="0" smtClean="0">
                <a:solidFill>
                  <a:srgbClr val="FF0000"/>
                </a:solidFill>
              </a:rPr>
              <a:t>送る</a:t>
            </a:r>
            <a:r>
              <a:rPr kumimoji="1" lang="ja-JP" altLang="en-US" dirty="0" smtClean="0"/>
              <a:t>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80112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51920" y="3833753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＜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5308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2800" dirty="0" smtClean="0">
                <a:solidFill>
                  <a:schemeClr val="bg1"/>
                </a:solidFill>
              </a:rPr>
              <a:t>$ grep </a:t>
            </a:r>
            <a:r>
              <a:rPr lang="ja-JP" altLang="en-US" sz="2800" dirty="0" smtClean="0">
                <a:solidFill>
                  <a:schemeClr val="bg1"/>
                </a:solidFill>
              </a:rPr>
              <a:t>‘</a:t>
            </a:r>
            <a:r>
              <a:rPr lang="en-US" altLang="ja-JP" sz="2800" dirty="0" smtClean="0">
                <a:solidFill>
                  <a:schemeClr val="bg1"/>
                </a:solidFill>
              </a:rPr>
              <a:t>GET /category/games’ </a:t>
            </a:r>
            <a:r>
              <a:rPr lang="en-US" altLang="ja-JP" sz="2800" dirty="0" smtClean="0">
                <a:solidFill>
                  <a:srgbClr val="FF0000"/>
                </a:solidFill>
              </a:rPr>
              <a:t>&lt;</a:t>
            </a:r>
            <a:r>
              <a:rPr lang="en-US" altLang="ja-JP" sz="2800" dirty="0" smtClean="0">
                <a:solidFill>
                  <a:schemeClr val="bg1"/>
                </a:solidFill>
              </a:rPr>
              <a:t> iphone.log | 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wc</a:t>
            </a:r>
            <a:r>
              <a:rPr lang="en-US" altLang="ja-JP" sz="2800" dirty="0" smtClean="0">
                <a:solidFill>
                  <a:schemeClr val="bg1"/>
                </a:solidFill>
              </a:rPr>
              <a:t> -l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に</a:t>
            </a:r>
            <a:r>
              <a:rPr lang="en-US" altLang="ja-JP" dirty="0" smtClean="0">
                <a:solidFill>
                  <a:srgbClr val="FF0000"/>
                </a:solidFill>
              </a:rPr>
              <a:t>iphone.log</a:t>
            </a:r>
            <a:r>
              <a:rPr lang="ja-JP" altLang="en-US" dirty="0" smtClean="0">
                <a:solidFill>
                  <a:srgbClr val="FF0000"/>
                </a:solidFill>
              </a:rPr>
              <a:t>の内容を送り</a:t>
            </a:r>
            <a:r>
              <a:rPr lang="ja-JP" altLang="en-US" dirty="0" smtClean="0"/>
              <a:t>、文字列</a:t>
            </a:r>
            <a:r>
              <a:rPr lang="en-US" altLang="ja-JP" dirty="0" smtClean="0">
                <a:solidFill>
                  <a:srgbClr val="FF0000"/>
                </a:solidFill>
              </a:rPr>
              <a:t>”/category/games”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ja-JP" altLang="en-US" dirty="0"/>
              <a:t>検索</a:t>
            </a:r>
            <a:r>
              <a:rPr lang="ja-JP" altLang="en-US" dirty="0" smtClean="0"/>
              <a:t>結果の行数をカウントする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87950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リダイレクト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lang="en-US" altLang="ja-JP" sz="4400" dirty="0" smtClean="0">
                <a:solidFill>
                  <a:srgbClr val="FF0000"/>
                </a:solidFill>
              </a:rPr>
              <a:t>&lt;</a:t>
            </a:r>
            <a:r>
              <a:rPr lang="en-US" altLang="ja-JP" sz="4400" dirty="0" smtClean="0">
                <a:solidFill>
                  <a:srgbClr val="FEF6E3"/>
                </a:solidFill>
              </a:rPr>
              <a:t> 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入力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</a:p>
          <a:p>
            <a:pPr lvl="1"/>
            <a:r>
              <a:rPr lang="ja-JP" altLang="en-US" sz="4000" dirty="0" smtClean="0">
                <a:solidFill>
                  <a:srgbClr val="FEF6E3"/>
                </a:solidFill>
              </a:rPr>
              <a:t> コマンドにファイル等の情報を標準入力として渡す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marL="457200" lvl="1" indent="0">
              <a:buNone/>
            </a:pPr>
            <a:endParaRPr lang="en-US" altLang="ja-JP" sz="40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8000" dirty="0" smtClean="0"/>
              <a:t>UNIX</a:t>
            </a:r>
            <a:r>
              <a:rPr kumimoji="1" lang="ja-JP" altLang="en-US" sz="8000" dirty="0" smtClean="0"/>
              <a:t>という哲学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8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25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：すべてのプログラムを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フィルタにする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8" t="50572" r="15034" b="18749"/>
          <a:stretch/>
        </p:blipFill>
        <p:spPr bwMode="auto">
          <a:xfrm>
            <a:off x="1115616" y="1772816"/>
            <a:ext cx="7128792" cy="443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59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</a:t>
            </a:r>
            <a:r>
              <a:rPr kumimoji="1" lang="en-US" altLang="ja-JP" sz="8800" dirty="0" smtClean="0"/>
              <a:t>FB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1769289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：過度の対話的インターフェースを避ける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6" t="22949" r="15763" b="20217"/>
          <a:stretch/>
        </p:blipFill>
        <p:spPr bwMode="auto">
          <a:xfrm>
            <a:off x="2217812" y="1484784"/>
            <a:ext cx="4440510" cy="518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713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基礎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9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デーモン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71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AutoShape 2" descr="「デーモン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-30367"/>
            <a:ext cx="5040560" cy="684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9600" dirty="0" err="1" smtClean="0"/>
              <a:t>Deamon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kumimoji="1" lang="en-US" altLang="ja-JP" sz="9600" dirty="0" smtClean="0"/>
              <a:t>is</a:t>
            </a:r>
            <a:br>
              <a:rPr kumimoji="1" lang="en-US" altLang="ja-JP" sz="9600" dirty="0" smtClean="0"/>
            </a:br>
            <a:r>
              <a:rPr kumimoji="1" lang="en-US" altLang="ja-JP" sz="9600" dirty="0" smtClean="0"/>
              <a:t>Not Demon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756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AutoShape 2" descr="「デーモン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err="1" smtClean="0"/>
              <a:t>Deamon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lang="en-US" altLang="ja-JP" sz="8000" dirty="0" smtClean="0"/>
              <a:t>=</a:t>
            </a:r>
            <a:br>
              <a:rPr lang="en-US" altLang="ja-JP" sz="8000" dirty="0" smtClean="0"/>
            </a:br>
            <a:r>
              <a:rPr lang="ja-JP" altLang="en-US" sz="8000" dirty="0" smtClean="0"/>
              <a:t>守護神</a:t>
            </a:r>
            <a:r>
              <a:rPr lang="en-US" altLang="ja-JP" sz="8000" dirty="0" smtClean="0"/>
              <a:t/>
            </a:r>
            <a:br>
              <a:rPr lang="en-US" altLang="ja-JP" sz="8000" dirty="0" smtClean="0"/>
            </a:br>
            <a:r>
              <a:rPr lang="en-US" altLang="ja-JP" sz="3200" dirty="0" smtClean="0"/>
              <a:t>(</a:t>
            </a:r>
            <a:r>
              <a:rPr lang="ja-JP" altLang="en-US" sz="3200" dirty="0" smtClean="0"/>
              <a:t>ギリシャ神話、ダイモーン</a:t>
            </a:r>
            <a:r>
              <a:rPr lang="en-US" altLang="ja-JP" sz="3200" dirty="0" smtClean="0"/>
              <a:t>)</a:t>
            </a:r>
            <a:endParaRPr kumimoji="1"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243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</a:t>
            </a:r>
            <a:r>
              <a:rPr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5652120" y="1700808"/>
            <a:ext cx="3491880" cy="4032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5400" dirty="0" smtClean="0"/>
              <a:t>「</a:t>
            </a:r>
            <a:r>
              <a:rPr kumimoji="1" lang="en-US" altLang="ja-JP" sz="5400" dirty="0" smtClean="0"/>
              <a:t>Ctrl</a:t>
            </a:r>
            <a:r>
              <a:rPr kumimoji="1" lang="ja-JP" altLang="en-US" sz="5400" dirty="0" smtClean="0"/>
              <a:t>」</a:t>
            </a:r>
            <a:r>
              <a:rPr kumimoji="1" lang="en-US" altLang="ja-JP" sz="5400" dirty="0" smtClean="0"/>
              <a:t> </a:t>
            </a:r>
            <a:r>
              <a:rPr kumimoji="1" lang="ja-JP" altLang="en-US" sz="5400" dirty="0" smtClean="0"/>
              <a:t> 「</a:t>
            </a:r>
            <a:r>
              <a:rPr kumimoji="1" lang="en-US" altLang="ja-JP" sz="5400" dirty="0" smtClean="0"/>
              <a:t>Shift</a:t>
            </a:r>
            <a:r>
              <a:rPr kumimoji="1" lang="ja-JP" altLang="en-US" sz="5400" dirty="0" smtClean="0"/>
              <a:t>」</a:t>
            </a:r>
            <a:r>
              <a:rPr kumimoji="1" lang="en-US" altLang="ja-JP" sz="5400" dirty="0" smtClean="0"/>
              <a:t> </a:t>
            </a:r>
            <a:r>
              <a:rPr lang="ja-JP" altLang="en-US" sz="5400" dirty="0"/>
              <a:t>「</a:t>
            </a:r>
            <a:r>
              <a:rPr kumimoji="1" lang="en-US" altLang="ja-JP" sz="5400" dirty="0" smtClean="0"/>
              <a:t>Esc</a:t>
            </a:r>
            <a:r>
              <a:rPr kumimoji="1" lang="ja-JP" altLang="en-US" sz="5400" dirty="0" smtClean="0"/>
              <a:t>」</a:t>
            </a:r>
            <a:r>
              <a:rPr kumimoji="1" lang="en-US" altLang="ja-JP" sz="5400" dirty="0" smtClean="0"/>
              <a:t> </a:t>
            </a:r>
            <a:r>
              <a:rPr lang="en-US" altLang="ja-JP" sz="5400" dirty="0"/>
              <a:t/>
            </a:r>
            <a:br>
              <a:rPr lang="en-US" altLang="ja-JP" sz="5400" dirty="0"/>
            </a:br>
            <a:r>
              <a:rPr kumimoji="1" lang="ja-JP" altLang="en-US" sz="5400" dirty="0" smtClean="0"/>
              <a:t>同時押し</a:t>
            </a:r>
            <a:endParaRPr kumimoji="1" lang="ja-JP" altLang="en-US" sz="5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7" y="1484784"/>
            <a:ext cx="5368843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8964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Linux</a:t>
            </a:r>
            <a:r>
              <a:rPr lang="ja-JP" altLang="en-US" dirty="0" smtClean="0"/>
              <a:t>の場合</a:t>
            </a:r>
            <a:endParaRPr kumimoji="1" lang="ja-JP" altLang="en-US" dirty="0"/>
          </a:p>
        </p:txBody>
      </p:sp>
      <p:pic>
        <p:nvPicPr>
          <p:cNvPr id="10242" name="Picture 2" descr="C:\Users\katsube\Desktop\VirtualBox_CentOS7-neec_17_10_2016_00_22_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t="4152" r="25727" b="6024"/>
          <a:stretch/>
        </p:blipFill>
        <p:spPr bwMode="auto">
          <a:xfrm>
            <a:off x="1907704" y="2569408"/>
            <a:ext cx="4824536" cy="40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268760"/>
            <a:ext cx="8945835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systemctl</a:t>
            </a:r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dirty="0">
                <a:solidFill>
                  <a:schemeClr val="bg1"/>
                </a:solidFill>
              </a:rPr>
              <a:t>list-unit-files -t service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37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デーモン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lang="ja-JP" altLang="en-US" sz="4400" dirty="0" smtClean="0">
                <a:solidFill>
                  <a:srgbClr val="FEF6E3"/>
                </a:solidFill>
              </a:rPr>
              <a:t>バックグラウンドにて動作するプログラム</a:t>
            </a:r>
            <a:r>
              <a:rPr lang="en-US" altLang="ja-JP" sz="4400" dirty="0" smtClean="0">
                <a:solidFill>
                  <a:srgbClr val="FEF6E3"/>
                </a:solidFill>
              </a:rPr>
              <a:t>(</a:t>
            </a:r>
            <a:r>
              <a:rPr lang="ja-JP" altLang="en-US" sz="4400" dirty="0" smtClean="0">
                <a:solidFill>
                  <a:srgbClr val="FEF6E3"/>
                </a:solidFill>
              </a:rPr>
              <a:t>プロセス</a:t>
            </a:r>
            <a:r>
              <a:rPr lang="en-US" altLang="ja-JP" sz="4400" dirty="0" smtClean="0">
                <a:solidFill>
                  <a:srgbClr val="FEF6E3"/>
                </a:solidFill>
              </a:rPr>
              <a:t>)</a:t>
            </a:r>
          </a:p>
          <a:p>
            <a:endParaRPr kumimoji="1" lang="en-US" altLang="ja-JP" sz="4400" dirty="0" smtClean="0">
              <a:solidFill>
                <a:srgbClr val="FEF6E3"/>
              </a:solidFill>
            </a:endParaRPr>
          </a:p>
          <a:p>
            <a:r>
              <a:rPr lang="ja-JP" altLang="en-US" sz="4400" dirty="0" smtClean="0">
                <a:solidFill>
                  <a:srgbClr val="FEF6E3"/>
                </a:solidFill>
              </a:rPr>
              <a:t>サーバはデーモンの一種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「サーバ」を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lang="ja-JP" altLang="en-US" sz="8000" dirty="0" smtClean="0"/>
              <a:t>開発</a:t>
            </a:r>
            <a:r>
              <a:rPr lang="ja-JP" altLang="en-US" sz="8000" dirty="0"/>
              <a:t>する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76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スナップショット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endParaRPr kumimoji="1" lang="ja-JP" altLang="en-US" sz="72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" name="Picture 4" descr="http://www.lanches.co.jp/wp-content/uploads/2015/02/virtualbox-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r="22570" b="4869"/>
          <a:stretch/>
        </p:blipFill>
        <p:spPr bwMode="auto">
          <a:xfrm>
            <a:off x="6300192" y="3573016"/>
            <a:ext cx="2381598" cy="26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sz="6000" dirty="0" smtClean="0"/>
              <a:t>前回のアンケートに</a:t>
            </a:r>
            <a:r>
              <a:rPr kumimoji="1" lang="en-US" altLang="ja-JP" sz="6000" dirty="0" smtClean="0"/>
              <a:t/>
            </a:r>
            <a:br>
              <a:rPr kumimoji="1" lang="en-US" altLang="ja-JP" sz="6000" dirty="0" smtClean="0"/>
            </a:br>
            <a:r>
              <a:rPr kumimoji="1" lang="ja-JP" altLang="en-US" sz="6000" dirty="0" smtClean="0"/>
              <a:t>答えるコーナー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16832"/>
            <a:ext cx="8686800" cy="4536504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チョークの色を変えて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/>
              <a:t>文字</a:t>
            </a:r>
            <a:r>
              <a:rPr lang="ja-JP" altLang="en-US" sz="4800" dirty="0" smtClean="0"/>
              <a:t>が</a:t>
            </a:r>
            <a:r>
              <a:rPr lang="ja-JP" altLang="en-US" sz="4800" dirty="0"/>
              <a:t>小さい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大切な所は繰り返し喋って</a:t>
            </a:r>
            <a:endParaRPr kumimoji="1"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もこみち好きなんですか？</a:t>
            </a:r>
            <a:endParaRPr kumimoji="1" lang="en-US" altLang="ja-JP" sz="48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波平さん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2874214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 smtClean="0"/>
              <a:t>VirtualBox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「スナップショット」機能</a:t>
            </a:r>
            <a:endParaRPr kumimoji="1"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6"/>
            <a:ext cx="43338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148064" y="2060846"/>
            <a:ext cx="3672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スナップショットを作成しておくと、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いつでもその時点の状態に戻せます。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589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復元するには</a:t>
            </a:r>
            <a:endParaRPr kumimoji="1"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5" y="1576188"/>
            <a:ext cx="6480720" cy="490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円/楕円 5"/>
          <p:cNvSpPr/>
          <p:nvPr/>
        </p:nvSpPr>
        <p:spPr>
          <a:xfrm>
            <a:off x="5004048" y="1844824"/>
            <a:ext cx="1944216" cy="57063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68165" y="1844824"/>
            <a:ext cx="207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「スナップショット」を</a:t>
            </a:r>
            <a:endParaRPr kumimoji="1" lang="en-US" altLang="ja-JP" sz="24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クリック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585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復元するには</a:t>
            </a:r>
            <a:endParaRPr kumimoji="1" lang="ja-JP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58999"/>
            <a:ext cx="7344816" cy="556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19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telnet</a:t>
            </a:r>
            <a:r>
              <a:rPr kumimoji="1" lang="ja-JP" altLang="en-US" sz="8000" dirty="0" smtClean="0"/>
              <a:t>」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lang="ja-JP" altLang="en-US" sz="8000" dirty="0" smtClean="0"/>
              <a:t>コマンド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916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telnet</a:t>
            </a:r>
            <a:r>
              <a:rPr kumimoji="1" lang="ja-JP" altLang="en-US" dirty="0" smtClean="0"/>
              <a:t>コマンドの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09364" y="3645024"/>
            <a:ext cx="8583116" cy="17281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dirty="0">
                <a:solidFill>
                  <a:schemeClr val="bg1"/>
                </a:solidFill>
              </a:rPr>
              <a:t>#</a:t>
            </a:r>
            <a:r>
              <a:rPr lang="en-US" altLang="ja-JP" sz="4800" dirty="0" smtClean="0">
                <a:solidFill>
                  <a:schemeClr val="bg1"/>
                </a:solidFill>
              </a:rPr>
              <a:t> cd </a:t>
            </a:r>
            <a:r>
              <a:rPr lang="en-US" altLang="ja-JP" sz="4800" dirty="0">
                <a:solidFill>
                  <a:schemeClr val="bg1"/>
                </a:solidFill>
              </a:rPr>
              <a:t>/media/</a:t>
            </a:r>
            <a:r>
              <a:rPr lang="en-US" altLang="ja-JP" sz="4800" dirty="0" err="1">
                <a:solidFill>
                  <a:schemeClr val="bg1"/>
                </a:solidFill>
              </a:rPr>
              <a:t>sf_vboxshare</a:t>
            </a:r>
            <a:r>
              <a:rPr lang="en-US" altLang="ja-JP" sz="4800" dirty="0">
                <a:solidFill>
                  <a:schemeClr val="bg1"/>
                </a:solidFill>
              </a:rPr>
              <a:t>/</a:t>
            </a:r>
            <a:endParaRPr lang="en-US" altLang="ja-JP" sz="4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800" dirty="0">
                <a:solidFill>
                  <a:schemeClr val="bg1"/>
                </a:solidFill>
              </a:rPr>
              <a:t>#</a:t>
            </a:r>
            <a:r>
              <a:rPr lang="en-US" altLang="ja-JP" sz="4800" dirty="0" smtClean="0">
                <a:solidFill>
                  <a:schemeClr val="bg1"/>
                </a:solidFill>
              </a:rPr>
              <a:t> ls</a:t>
            </a:r>
            <a:endParaRPr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09464" y="1700808"/>
            <a:ext cx="8583116" cy="172819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</a:t>
            </a:r>
            <a:r>
              <a:rPr lang="en-US" altLang="ja-JP" sz="4800" dirty="0" err="1" smtClean="0">
                <a:solidFill>
                  <a:schemeClr val="bg1"/>
                </a:solidFill>
              </a:rPr>
              <a:t>su</a:t>
            </a:r>
            <a:endParaRPr lang="en-US" altLang="ja-JP" sz="4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4800" dirty="0" smtClean="0">
                <a:solidFill>
                  <a:schemeClr val="bg1"/>
                </a:solidFill>
              </a:rPr>
              <a:t>パスワード：</a:t>
            </a:r>
            <a:endParaRPr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309364" y="5589240"/>
            <a:ext cx="8583116" cy="7292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# yum 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localinstall</a:t>
            </a:r>
            <a:r>
              <a:rPr lang="en-US" altLang="ja-JP" sz="4400" dirty="0" smtClean="0">
                <a:solidFill>
                  <a:schemeClr val="bg1"/>
                </a:solidFill>
              </a:rPr>
              <a:t> [</a:t>
            </a:r>
            <a:r>
              <a:rPr lang="ja-JP" altLang="en-US" sz="4400" dirty="0" smtClean="0">
                <a:solidFill>
                  <a:schemeClr val="bg1"/>
                </a:solidFill>
              </a:rPr>
              <a:t>ファイル名</a:t>
            </a:r>
            <a:r>
              <a:rPr lang="en-US" altLang="ja-JP" sz="4400" dirty="0" smtClean="0">
                <a:solidFill>
                  <a:schemeClr val="bg1"/>
                </a:solidFill>
              </a:rPr>
              <a:t>]</a:t>
            </a:r>
            <a:endParaRPr lang="ja-JP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548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telnet</a:t>
            </a:r>
            <a:r>
              <a:rPr kumimoji="1" lang="ja-JP" altLang="en-US" dirty="0" smtClean="0"/>
              <a:t>コマンドの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8469" y="2190995"/>
            <a:ext cx="8583116" cy="8779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# exit</a:t>
            </a:r>
          </a:p>
        </p:txBody>
      </p:sp>
      <p:pic>
        <p:nvPicPr>
          <p:cNvPr id="7" name="Picture 2" descr="http://3.bp.blogspot.com/--eHNTCGejEI/VZt5EpuNnfI/AAAAAAAAuyw/U4PHlRKounU/s800/jiko_car_tsuitots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3203846" y="4437112"/>
            <a:ext cx="5760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用事</a:t>
            </a:r>
            <a:r>
              <a:rPr lang="ja-JP" altLang="en-US" sz="4000" dirty="0" smtClean="0"/>
              <a:t>が終わったら必ず </a:t>
            </a:r>
            <a:r>
              <a:rPr lang="en-US" altLang="ja-JP" sz="4000" dirty="0" smtClean="0"/>
              <a:t>root </a:t>
            </a:r>
            <a:r>
              <a:rPr lang="ja-JP" altLang="en-US" sz="4000" dirty="0" smtClean="0"/>
              <a:t>から抜けてください！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17527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telnet</a:t>
            </a:r>
            <a:r>
              <a:rPr kumimoji="1" lang="ja-JP" altLang="en-US" dirty="0" smtClean="0"/>
              <a:t>コマンドの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8469" y="1916832"/>
            <a:ext cx="8583116" cy="1526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telnet&gt;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9735" y="3789040"/>
            <a:ext cx="8021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 smtClean="0"/>
              <a:t>telnet</a:t>
            </a:r>
            <a:r>
              <a:rPr lang="ja-JP" altLang="en-US" sz="4000" dirty="0" smtClean="0"/>
              <a:t>コマンドを打ち、このような画面になったら成功。</a:t>
            </a:r>
            <a:endParaRPr lang="en-US" altLang="ja-JP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000" dirty="0" smtClean="0"/>
              <a:t>“quit”</a:t>
            </a:r>
            <a:r>
              <a:rPr kumimoji="1" lang="ja-JP" altLang="en-US" sz="4000" dirty="0" smtClean="0"/>
              <a:t>と打つと、対話型の</a:t>
            </a:r>
            <a:r>
              <a:rPr kumimoji="1" lang="en-US" altLang="ja-JP" sz="4000" dirty="0" smtClean="0"/>
              <a:t>telnet</a:t>
            </a:r>
            <a:r>
              <a:rPr kumimoji="1" lang="ja-JP" altLang="en-US" sz="4000" dirty="0" smtClean="0"/>
              <a:t>コマンドが終了します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392718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echo</a:t>
            </a:r>
            <a:r>
              <a:rPr kumimoji="1" lang="ja-JP" altLang="en-US" sz="8000" dirty="0" smtClean="0"/>
              <a:t>サーバ」</a:t>
            </a:r>
            <a:r>
              <a:rPr lang="ja-JP" altLang="en-US" sz="8000" dirty="0" smtClean="0"/>
              <a:t>を動かす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27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サンプルコードを保存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5903" y="1772816"/>
            <a:ext cx="8006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https://github.com/katsube/neec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3866592" y="2492896"/>
            <a:ext cx="1080120" cy="1018388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99112" y="3645024"/>
            <a:ext cx="5014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mobileprogramming2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866592" y="4419752"/>
            <a:ext cx="1080120" cy="1018388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47664" y="5661247"/>
            <a:ext cx="608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20161017/</a:t>
            </a:r>
            <a:r>
              <a:rPr kumimoji="1" lang="en-US" altLang="ja-JP" sz="3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echoserver.php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4285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サンプルコードを保存</a:t>
            </a:r>
            <a:endParaRPr kumimoji="1" lang="ja-JP" altLang="en-US" dirty="0"/>
          </a:p>
        </p:txBody>
      </p:sp>
      <p:pic>
        <p:nvPicPr>
          <p:cNvPr id="1026" name="Picture 2" descr="C:\Users\katsube\Desktop\neec echoserver.php at master · katsube ne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0"/>
            <a:ext cx="8208912" cy="55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4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1902</Words>
  <Application>Microsoft Office PowerPoint</Application>
  <PresentationFormat>画面に合わせる (4:3)</PresentationFormat>
  <Paragraphs>468</Paragraphs>
  <Slides>112</Slides>
  <Notes>85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112</vt:i4>
      </vt:variant>
    </vt:vector>
  </HeadingPairs>
  <TitlesOfParts>
    <vt:vector size="115" baseType="lpstr">
      <vt:lpstr>Office ​​テーマ</vt:lpstr>
      <vt:lpstr>1_Office ​​テーマ</vt:lpstr>
      <vt:lpstr>2_Office ​​テーマ</vt:lpstr>
      <vt:lpstr>モバイル プログラミング2</vt:lpstr>
      <vt:lpstr>本日の予定</vt:lpstr>
      <vt:lpstr>午前</vt:lpstr>
      <vt:lpstr>午後</vt:lpstr>
      <vt:lpstr>前回休んだ人 (ﾟ∀ﾟ)ﾉｼ</vt:lpstr>
      <vt:lpstr>PC借りた人 (ﾟ∀ﾟ)ﾉｼ</vt:lpstr>
      <vt:lpstr>まずは追いつこう</vt:lpstr>
      <vt:lpstr>前回のFB</vt:lpstr>
      <vt:lpstr>前回のアンケートに 答えるコーナー</vt:lpstr>
      <vt:lpstr>前回の復習</vt:lpstr>
      <vt:lpstr>ユーザー権限</vt:lpstr>
      <vt:lpstr>ユーザー権限</vt:lpstr>
      <vt:lpstr>やってみよう</vt:lpstr>
      <vt:lpstr>やってみよう</vt:lpstr>
      <vt:lpstr>やってみよう</vt:lpstr>
      <vt:lpstr>やってみよう</vt:lpstr>
      <vt:lpstr>やってみよう</vt:lpstr>
      <vt:lpstr>rootは特別な時だけ</vt:lpstr>
      <vt:lpstr>ユーザーの権限</vt:lpstr>
      <vt:lpstr>Linuxコンソール</vt:lpstr>
      <vt:lpstr>なぜCUI？</vt:lpstr>
      <vt:lpstr>なぜCUIを使うの？</vt:lpstr>
      <vt:lpstr>なぜCUIを使うの？</vt:lpstr>
      <vt:lpstr>コマンド練習</vt:lpstr>
      <vt:lpstr>書式</vt:lpstr>
      <vt:lpstr>ファイル</vt:lpstr>
      <vt:lpstr>ls</vt:lpstr>
      <vt:lpstr>ls</vt:lpstr>
      <vt:lpstr>ls</vt:lpstr>
      <vt:lpstr>man ls</vt:lpstr>
      <vt:lpstr>cat</vt:lpstr>
      <vt:lpstr>ディレクトリ</vt:lpstr>
      <vt:lpstr>cd</vt:lpstr>
      <vt:lpstr>pwd</vt:lpstr>
      <vt:lpstr>ホームディレクトリ</vt:lpstr>
      <vt:lpstr>ルートディレクトリ</vt:lpstr>
      <vt:lpstr>ディレクトリ</vt:lpstr>
      <vt:lpstr>var → www → html</vt:lpstr>
      <vt:lpstr>ひとつ上の階層へ行く</vt:lpstr>
      <vt:lpstr>絶対パスと相対パス</vt:lpstr>
      <vt:lpstr>その他 コマンド</vt:lpstr>
      <vt:lpstr>mkdir</vt:lpstr>
      <vt:lpstr>cp</vt:lpstr>
      <vt:lpstr>rm</vt:lpstr>
      <vt:lpstr>mv</vt:lpstr>
      <vt:lpstr>su と sudo</vt:lpstr>
      <vt:lpstr>su</vt:lpstr>
      <vt:lpstr>sudo</vt:lpstr>
      <vt:lpstr>Where is Linux Command?</vt:lpstr>
      <vt:lpstr>/usr/bin</vt:lpstr>
      <vt:lpstr>UNIXという哲学</vt:lpstr>
      <vt:lpstr>書籍「UNIXという考え方」</vt:lpstr>
      <vt:lpstr>定理1: スモール・イズ・ビューティフル</vt:lpstr>
      <vt:lpstr>Linuxコンソール</vt:lpstr>
      <vt:lpstr>パイプ</vt:lpstr>
      <vt:lpstr>よくあるタスク</vt:lpstr>
      <vt:lpstr>grep</vt:lpstr>
      <vt:lpstr>wc</vt:lpstr>
      <vt:lpstr>パイプを利用する</vt:lpstr>
      <vt:lpstr>パイプを利用</vt:lpstr>
      <vt:lpstr>やってみよう</vt:lpstr>
      <vt:lpstr>head</vt:lpstr>
      <vt:lpstr>パイプを利用</vt:lpstr>
      <vt:lpstr>パイプ</vt:lpstr>
      <vt:lpstr>リダイレクト</vt:lpstr>
      <vt:lpstr>よくあるタスク</vt:lpstr>
      <vt:lpstr>リダイレクトを利用</vt:lpstr>
      <vt:lpstr>リダイレクトを利用</vt:lpstr>
      <vt:lpstr>よくあるタスク</vt:lpstr>
      <vt:lpstr>リダイレクトを利用する</vt:lpstr>
      <vt:lpstr>リダイレクトを利用</vt:lpstr>
      <vt:lpstr>リダイレクト</vt:lpstr>
      <vt:lpstr>よくあるタスク</vt:lpstr>
      <vt:lpstr>リダイレクトを利用</vt:lpstr>
      <vt:lpstr>リダイレクトを利用</vt:lpstr>
      <vt:lpstr>リダイレクト</vt:lpstr>
      <vt:lpstr>UNIXという哲学</vt:lpstr>
      <vt:lpstr>書籍「UNIXという考え方」</vt:lpstr>
      <vt:lpstr>定理9：すべてのプログラムを フィルタにする</vt:lpstr>
      <vt:lpstr>定理8：過度の対話的インターフェースを避ける</vt:lpstr>
      <vt:lpstr>Linux基礎</vt:lpstr>
      <vt:lpstr>デーモン</vt:lpstr>
      <vt:lpstr>Deamon is Not Demon</vt:lpstr>
      <vt:lpstr>Deamon = 守護神 (ギリシャ神話、ダイモーン)</vt:lpstr>
      <vt:lpstr>Windowsの場合</vt:lpstr>
      <vt:lpstr>Linuxの場合</vt:lpstr>
      <vt:lpstr>デーモン</vt:lpstr>
      <vt:lpstr>「サーバ」を 開発する</vt:lpstr>
      <vt:lpstr>スナップショット </vt:lpstr>
      <vt:lpstr>VirtualBoxの 「スナップショット」機能</vt:lpstr>
      <vt:lpstr>復元するには</vt:lpstr>
      <vt:lpstr>復元するには</vt:lpstr>
      <vt:lpstr>「telnet」 コマンド</vt:lpstr>
      <vt:lpstr>telnetコマンドの インストール</vt:lpstr>
      <vt:lpstr>telnetコマンドの インストール</vt:lpstr>
      <vt:lpstr>telnetコマンドの インストール</vt:lpstr>
      <vt:lpstr>「echoサーバ」を動かす</vt:lpstr>
      <vt:lpstr>サンプルコードを保存</vt:lpstr>
      <vt:lpstr>サンプルコードを保存</vt:lpstr>
      <vt:lpstr>サンプルコードを保存</vt:lpstr>
      <vt:lpstr>サンプルコードを保存</vt:lpstr>
      <vt:lpstr>実行してみよう</vt:lpstr>
      <vt:lpstr>Socket</vt:lpstr>
      <vt:lpstr>Socket</vt:lpstr>
      <vt:lpstr>「echoサーバ」を改造する</vt:lpstr>
      <vt:lpstr>演習1「shutdown」</vt:lpstr>
      <vt:lpstr>演習2「quit」</vt:lpstr>
      <vt:lpstr>演習3「特定の文字列に反応する」</vt:lpstr>
      <vt:lpstr>演習4「ファイルを返却」</vt:lpstr>
      <vt:lpstr>演習5「プログラムの実行結果」</vt:lpstr>
      <vt:lpstr>「Webサーバ」にする</vt:lpstr>
      <vt:lpstr>演習6「Webサーバ」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246</cp:revision>
  <cp:lastPrinted>2014-09-23T04:56:28Z</cp:lastPrinted>
  <dcterms:created xsi:type="dcterms:W3CDTF">2014-08-31T11:33:13Z</dcterms:created>
  <dcterms:modified xsi:type="dcterms:W3CDTF">2016-10-16T17:57:08Z</dcterms:modified>
</cp:coreProperties>
</file>